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7" r:id="rId2"/>
    <p:sldId id="281" r:id="rId3"/>
    <p:sldId id="294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6" r:id="rId12"/>
    <p:sldId id="304" r:id="rId13"/>
    <p:sldId id="305" r:id="rId14"/>
  </p:sldIdLst>
  <p:sldSz cx="9144000" cy="6858000" type="screen4x3"/>
  <p:notesSz cx="6985000" cy="9271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DE"/>
    <a:srgbClr val="B55E4F"/>
    <a:srgbClr val="77B36D"/>
    <a:srgbClr val="6BAC60"/>
    <a:srgbClr val="4EA073"/>
    <a:srgbClr val="CF7977"/>
    <a:srgbClr val="44AF3F"/>
    <a:srgbClr val="7ABC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" autoAdjust="0"/>
    <p:restoredTop sz="94660"/>
  </p:normalViewPr>
  <p:slideViewPr>
    <p:cSldViewPr>
      <p:cViewPr>
        <p:scale>
          <a:sx n="110" d="100"/>
          <a:sy n="110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38847-A355-4220-9606-DA16A32D2BAC}" type="datetimeFigureOut">
              <a:rPr lang="it-IT" smtClean="0"/>
              <a:pPr/>
              <a:t>13/05/2015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841"/>
            <a:ext cx="302683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7A8EB-1F51-4BCC-8C38-08FDF8EE1C4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958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98600" y="431800"/>
            <a:ext cx="10131425" cy="75977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pcg-naslovni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60811" cy="68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0" y="1599999"/>
            <a:ext cx="8230581" cy="45257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696" y="274199"/>
            <a:ext cx="2056594" cy="58515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710" y="274199"/>
            <a:ext cx="6039495" cy="5851598"/>
          </a:xfrm>
          <a:prstGeom prst="rect">
            <a:avLst/>
          </a:prstGeom>
        </p:spPr>
        <p:txBody>
          <a:bodyPr vert="eaVert"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710" y="274199"/>
            <a:ext cx="8230581" cy="5851598"/>
          </a:xfrm>
          <a:prstGeom prst="rect">
            <a:avLst/>
          </a:prstGeom>
        </p:spPr>
        <p:txBody>
          <a:bodyPr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0" y="1599999"/>
            <a:ext cx="8230581" cy="4525798"/>
          </a:xfrm>
          <a:prstGeom prst="rect">
            <a:avLst/>
          </a:prstGeom>
        </p:spPr>
        <p:txBody>
          <a:bodyPr lIns="83192" tIns="41596" rIns="83192" bIns="4159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554072" y="6006366"/>
            <a:ext cx="589928" cy="302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587" tIns="44800" rIns="89587" bIns="44800" anchor="b"/>
          <a:lstStyle/>
          <a:p>
            <a:pPr>
              <a:defRPr/>
            </a:pPr>
            <a:fld id="{03463460-B099-4586-A1CD-2A81DF56AEBD}" type="slidenum">
              <a:rPr lang="en-US" sz="1000" b="1">
                <a:solidFill>
                  <a:prstClr val="black"/>
                </a:solidFill>
                <a:latin typeface="Verdana"/>
                <a:sym typeface="Verdana" pitchFamily="34" charset="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prstClr val="black"/>
                </a:solidFill>
                <a:latin typeface="Verdana"/>
                <a:sym typeface="Verdana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0" y="4406778"/>
            <a:ext cx="7772470" cy="1361958"/>
          </a:xfrm>
          <a:prstGeom prst="rect">
            <a:avLst/>
          </a:prstGeom>
        </p:spPr>
        <p:txBody>
          <a:bodyPr lIns="83192" tIns="41596" rIns="83192" bIns="41596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0" y="2906214"/>
            <a:ext cx="7772470" cy="1500564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1800"/>
            </a:lvl1pPr>
            <a:lvl2pPr marL="415961" indent="0">
              <a:buNone/>
              <a:defRPr sz="1600"/>
            </a:lvl2pPr>
            <a:lvl3pPr marL="831921" indent="0">
              <a:buNone/>
              <a:defRPr sz="1500"/>
            </a:lvl3pPr>
            <a:lvl4pPr marL="1247882" indent="0">
              <a:buNone/>
              <a:defRPr sz="1300"/>
            </a:lvl4pPr>
            <a:lvl5pPr marL="1663842" indent="0">
              <a:buNone/>
              <a:defRPr sz="1300"/>
            </a:lvl5pPr>
            <a:lvl6pPr marL="2079803" indent="0">
              <a:buNone/>
              <a:defRPr sz="1300"/>
            </a:lvl6pPr>
            <a:lvl7pPr marL="2495763" indent="0">
              <a:buNone/>
              <a:defRPr sz="1300"/>
            </a:lvl7pPr>
            <a:lvl8pPr marL="2911724" indent="0">
              <a:buNone/>
              <a:defRPr sz="1300"/>
            </a:lvl8pPr>
            <a:lvl9pPr marL="332768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709" y="1599999"/>
            <a:ext cx="4047345" cy="4525798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546" y="1599999"/>
            <a:ext cx="4048745" cy="4525798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10" y="1535217"/>
            <a:ext cx="4040339" cy="640300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2200" b="1"/>
            </a:lvl1pPr>
            <a:lvl2pPr marL="415961" indent="0">
              <a:buNone/>
              <a:defRPr sz="1800" b="1"/>
            </a:lvl2pPr>
            <a:lvl3pPr marL="831921" indent="0">
              <a:buNone/>
              <a:defRPr sz="1600" b="1"/>
            </a:lvl3pPr>
            <a:lvl4pPr marL="1247882" indent="0">
              <a:buNone/>
              <a:defRPr sz="1500" b="1"/>
            </a:lvl4pPr>
            <a:lvl5pPr marL="1663842" indent="0">
              <a:buNone/>
              <a:defRPr sz="1500" b="1"/>
            </a:lvl5pPr>
            <a:lvl6pPr marL="2079803" indent="0">
              <a:buNone/>
              <a:defRPr sz="1500" b="1"/>
            </a:lvl6pPr>
            <a:lvl7pPr marL="2495763" indent="0">
              <a:buNone/>
              <a:defRPr sz="1500" b="1"/>
            </a:lvl7pPr>
            <a:lvl8pPr marL="2911724" indent="0">
              <a:buNone/>
              <a:defRPr sz="1500" b="1"/>
            </a:lvl8pPr>
            <a:lvl9pPr marL="332768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10" y="2175517"/>
            <a:ext cx="4040339" cy="3950280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50" y="1535217"/>
            <a:ext cx="4041741" cy="640300"/>
          </a:xfrm>
          <a:prstGeom prst="rect">
            <a:avLst/>
          </a:prstGeom>
        </p:spPr>
        <p:txBody>
          <a:bodyPr lIns="83192" tIns="41596" rIns="83192" bIns="41596" anchor="b"/>
          <a:lstStyle>
            <a:lvl1pPr marL="0" indent="0">
              <a:buNone/>
              <a:defRPr sz="2200" b="1"/>
            </a:lvl1pPr>
            <a:lvl2pPr marL="415961" indent="0">
              <a:buNone/>
              <a:defRPr sz="1800" b="1"/>
            </a:lvl2pPr>
            <a:lvl3pPr marL="831921" indent="0">
              <a:buNone/>
              <a:defRPr sz="1600" b="1"/>
            </a:lvl3pPr>
            <a:lvl4pPr marL="1247882" indent="0">
              <a:buNone/>
              <a:defRPr sz="1500" b="1"/>
            </a:lvl4pPr>
            <a:lvl5pPr marL="1663842" indent="0">
              <a:buNone/>
              <a:defRPr sz="1500" b="1"/>
            </a:lvl5pPr>
            <a:lvl6pPr marL="2079803" indent="0">
              <a:buNone/>
              <a:defRPr sz="1500" b="1"/>
            </a:lvl6pPr>
            <a:lvl7pPr marL="2495763" indent="0">
              <a:buNone/>
              <a:defRPr sz="1500" b="1"/>
            </a:lvl7pPr>
            <a:lvl8pPr marL="2911724" indent="0">
              <a:buNone/>
              <a:defRPr sz="1500" b="1"/>
            </a:lvl8pPr>
            <a:lvl9pPr marL="332768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50" y="2175517"/>
            <a:ext cx="4041741" cy="3950280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4200"/>
            <a:ext cx="8230581" cy="1143503"/>
          </a:xfrm>
          <a:prstGeom prst="rect">
            <a:avLst/>
          </a:prstGeom>
        </p:spPr>
        <p:txBody>
          <a:bodyPr lIns="83192" tIns="41596" rIns="83192" bIns="41596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8554072" y="6006366"/>
            <a:ext cx="589928" cy="3029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587" tIns="44800" rIns="89587" bIns="44800" anchor="b"/>
          <a:lstStyle/>
          <a:p>
            <a:pPr>
              <a:defRPr/>
            </a:pPr>
            <a:fld id="{03463460-B099-4586-A1CD-2A81DF56AEBD}" type="slidenum">
              <a:rPr lang="en-US" sz="1000" b="1">
                <a:solidFill>
                  <a:prstClr val="black"/>
                </a:solidFill>
                <a:latin typeface="Verdana"/>
                <a:sym typeface="Verdana" pitchFamily="34" charset="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prstClr val="black"/>
                </a:solidFill>
                <a:latin typeface="Verdana"/>
                <a:sym typeface="Verdana" pitchFamily="34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10" y="272693"/>
            <a:ext cx="3009240" cy="1163088"/>
          </a:xfrm>
          <a:prstGeom prst="rect">
            <a:avLst/>
          </a:prstGeom>
        </p:spPr>
        <p:txBody>
          <a:bodyPr lIns="83192" tIns="41596" rIns="83192" bIns="41596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2694"/>
            <a:ext cx="5112066" cy="5853104"/>
          </a:xfrm>
          <a:prstGeom prst="rect">
            <a:avLst/>
          </a:prstGeom>
        </p:spPr>
        <p:txBody>
          <a:bodyPr lIns="83192" tIns="41596" rIns="83192" bIns="41596"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10" y="1435782"/>
            <a:ext cx="3009240" cy="4690016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1300"/>
            </a:lvl1pPr>
            <a:lvl2pPr marL="415961" indent="0">
              <a:buNone/>
              <a:defRPr sz="1100"/>
            </a:lvl2pPr>
            <a:lvl3pPr marL="831921" indent="0">
              <a:buNone/>
              <a:defRPr sz="900"/>
            </a:lvl3pPr>
            <a:lvl4pPr marL="1247882" indent="0">
              <a:buNone/>
              <a:defRPr sz="800"/>
            </a:lvl4pPr>
            <a:lvl5pPr marL="1663842" indent="0">
              <a:buNone/>
              <a:defRPr sz="800"/>
            </a:lvl5pPr>
            <a:lvl6pPr marL="2079803" indent="0">
              <a:buNone/>
              <a:defRPr sz="800"/>
            </a:lvl6pPr>
            <a:lvl7pPr marL="2495763" indent="0">
              <a:buNone/>
              <a:defRPr sz="800"/>
            </a:lvl7pPr>
            <a:lvl8pPr marL="2911724" indent="0">
              <a:buNone/>
              <a:defRPr sz="800"/>
            </a:lvl8pPr>
            <a:lvl9pPr marL="33276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16" y="4799997"/>
            <a:ext cx="5487520" cy="567985"/>
          </a:xfrm>
          <a:prstGeom prst="rect">
            <a:avLst/>
          </a:prstGeom>
        </p:spPr>
        <p:txBody>
          <a:bodyPr lIns="83192" tIns="41596" rIns="83192" bIns="41596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16" y="613183"/>
            <a:ext cx="5487520" cy="4114498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2900"/>
            </a:lvl1pPr>
            <a:lvl2pPr marL="415961" indent="0">
              <a:buNone/>
              <a:defRPr sz="2500"/>
            </a:lvl2pPr>
            <a:lvl3pPr marL="831921" indent="0">
              <a:buNone/>
              <a:defRPr sz="2200"/>
            </a:lvl3pPr>
            <a:lvl4pPr marL="1247882" indent="0">
              <a:buNone/>
              <a:defRPr sz="1800"/>
            </a:lvl4pPr>
            <a:lvl5pPr marL="1663842" indent="0">
              <a:buNone/>
              <a:defRPr sz="1800"/>
            </a:lvl5pPr>
            <a:lvl6pPr marL="2079803" indent="0">
              <a:buNone/>
              <a:defRPr sz="1800"/>
            </a:lvl6pPr>
            <a:lvl7pPr marL="2495763" indent="0">
              <a:buNone/>
              <a:defRPr sz="1800"/>
            </a:lvl7pPr>
            <a:lvl8pPr marL="2911724" indent="0">
              <a:buNone/>
              <a:defRPr sz="1800"/>
            </a:lvl8pPr>
            <a:lvl9pPr marL="3327684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16" y="5367983"/>
            <a:ext cx="5487520" cy="804519"/>
          </a:xfrm>
          <a:prstGeom prst="rect">
            <a:avLst/>
          </a:prstGeom>
        </p:spPr>
        <p:txBody>
          <a:bodyPr lIns="83192" tIns="41596" rIns="83192" bIns="41596"/>
          <a:lstStyle>
            <a:lvl1pPr marL="0" indent="0">
              <a:buNone/>
              <a:defRPr sz="1300"/>
            </a:lvl1pPr>
            <a:lvl2pPr marL="415961" indent="0">
              <a:buNone/>
              <a:defRPr sz="1100"/>
            </a:lvl2pPr>
            <a:lvl3pPr marL="831921" indent="0">
              <a:buNone/>
              <a:defRPr sz="900"/>
            </a:lvl3pPr>
            <a:lvl4pPr marL="1247882" indent="0">
              <a:buNone/>
              <a:defRPr sz="800"/>
            </a:lvl4pPr>
            <a:lvl5pPr marL="1663842" indent="0">
              <a:buNone/>
              <a:defRPr sz="800"/>
            </a:lvl5pPr>
            <a:lvl6pPr marL="2079803" indent="0">
              <a:buNone/>
              <a:defRPr sz="800"/>
            </a:lvl6pPr>
            <a:lvl7pPr marL="2495763" indent="0">
              <a:buNone/>
              <a:defRPr sz="800"/>
            </a:lvl7pPr>
            <a:lvl8pPr marL="2911724" indent="0">
              <a:buNone/>
              <a:defRPr sz="800"/>
            </a:lvl8pPr>
            <a:lvl9pPr marL="33276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Notes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8742" y="6491899"/>
            <a:ext cx="5773314" cy="1431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67540" indent="-167540" defTabSz="801591" eaLnBrk="0" fontAlgn="t" hangingPunct="0">
              <a:defRPr/>
            </a:pPr>
            <a:endParaRPr lang="it-IT" sz="900" b="0" noProof="1"/>
          </a:p>
        </p:txBody>
      </p:sp>
      <p:pic>
        <p:nvPicPr>
          <p:cNvPr id="1027" name="Picture 4" descr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69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reatedFooter"/>
          <p:cNvSpPr txBox="1"/>
          <p:nvPr/>
        </p:nvSpPr>
        <p:spPr>
          <a:xfrm>
            <a:off x="3980893" y="6875132"/>
            <a:ext cx="1634108" cy="191726"/>
          </a:xfrm>
          <a:prstGeom prst="rect">
            <a:avLst/>
          </a:prstGeom>
          <a:noFill/>
        </p:spPr>
        <p:txBody>
          <a:bodyPr vert="horz" wrap="none" lIns="83192" tIns="41596" rIns="0" bIns="41596" rtlCol="0" anchor="ctr">
            <a:spAutoFit/>
          </a:bodyPr>
          <a:lstStyle/>
          <a:p>
            <a:pPr algn="r"/>
            <a:r>
              <a:rPr lang="x-none" sz="700" b="0" i="0" u="none" smtClean="0">
                <a:solidFill>
                  <a:schemeClr val="tx1"/>
                </a:solidFill>
                <a:latin typeface="Verdana"/>
              </a:rPr>
              <a:t>20101125-dismissionplanEPCG-v1</a:t>
            </a:r>
            <a:endParaRPr lang="x-none" sz="700" b="0" i="0" u="none">
              <a:solidFill>
                <a:schemeClr val="tx1"/>
              </a:solidFill>
              <a:latin typeface="Verdana"/>
            </a:endParaRPr>
          </a:p>
        </p:txBody>
      </p:sp>
      <p:sp>
        <p:nvSpPr>
          <p:cNvPr id="15" name="OfficeCode"/>
          <p:cNvSpPr txBox="1"/>
          <p:nvPr>
            <p:custDataLst>
              <p:tags r:id="rId15"/>
            </p:custDataLst>
          </p:nvPr>
        </p:nvSpPr>
        <p:spPr>
          <a:xfrm>
            <a:off x="3669438" y="6875132"/>
            <a:ext cx="247511" cy="191726"/>
          </a:xfrm>
          <a:prstGeom prst="rect">
            <a:avLst/>
          </a:prstGeom>
          <a:noFill/>
        </p:spPr>
        <p:txBody>
          <a:bodyPr vert="horz" wrap="none" lIns="83192" tIns="41596" rIns="0" bIns="41596" rtlCol="0" anchor="ctr">
            <a:spAutoFit/>
          </a:bodyPr>
          <a:lstStyle/>
          <a:p>
            <a:pPr algn="l"/>
            <a:r>
              <a:rPr lang="x-none" sz="700" b="0" i="0" u="none" smtClean="0">
                <a:solidFill>
                  <a:schemeClr val="tx1"/>
                </a:solidFill>
                <a:latin typeface="Verdana"/>
              </a:rPr>
              <a:t>MIL</a:t>
            </a:r>
            <a:endParaRPr lang="x-none" sz="700" b="0" i="0" u="none">
              <a:solidFill>
                <a:schemeClr val="tx1"/>
              </a:solidFill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15961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831921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247882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663842" algn="l" defTabSz="801591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246977" indent="-246977" algn="l" defTabSz="892582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Verdana" pitchFamily="34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839" indent="-108324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2pPr>
      <a:lvl3pPr marL="957576" indent="-261420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1800">
          <a:solidFill>
            <a:schemeClr val="tx1"/>
          </a:solidFill>
          <a:latin typeface="+mn-lt"/>
        </a:defRPr>
      </a:lvl3pPr>
      <a:lvl4pPr marL="1318653" indent="-187760" algn="l" defTabSz="89258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 sz="1800">
          <a:solidFill>
            <a:schemeClr val="tx1"/>
          </a:solidFill>
          <a:latin typeface="+mn-lt"/>
        </a:defRPr>
      </a:lvl4pPr>
      <a:lvl5pPr marL="1962814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5pPr>
      <a:lvl6pPr marL="2378775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6pPr>
      <a:lvl7pPr marL="2794735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7pPr>
      <a:lvl8pPr marL="3210696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8pPr>
      <a:lvl9pPr marL="3626657" indent="-309082" algn="l" defTabSz="892582" rtl="0" eaLnBrk="1" fontAlgn="base" hangingPunct="1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2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61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1921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882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3842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9803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763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1724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7684" algn="l" defTabSz="8319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HVA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9632" y="1844824"/>
            <a:ext cx="6408712" cy="18722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15961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831921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247882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663842" algn="l" defTabSz="801591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sr-Latn-ME" b="1" dirty="0" smtClean="0">
                <a:solidFill>
                  <a:schemeClr val="tx1"/>
                </a:solidFill>
                <a:latin typeface="calibri (Headings)"/>
              </a:rPr>
              <a:t>Rekonstrukcija, modernizacija postojećih i implementacija novih sistema u instalacijama niske struje u HE “Piva”</a:t>
            </a:r>
            <a:endParaRPr lang="sr-Latn-ME" b="1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03848" y="5085184"/>
            <a:ext cx="5508104" cy="1512168"/>
          </a:xfrm>
          <a:prstGeom prst="rect">
            <a:avLst/>
          </a:prstGeom>
        </p:spPr>
        <p:txBody>
          <a:bodyPr/>
          <a:lstStyle>
            <a:lvl1pPr marL="246977" indent="-246977" algn="l" defTabSz="89258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2839" indent="-108324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+mn-lt"/>
              </a:defRPr>
            </a:lvl2pPr>
            <a:lvl3pPr marL="957576" indent="-261420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800">
                <a:solidFill>
                  <a:schemeClr val="tx1"/>
                </a:solidFill>
                <a:latin typeface="+mn-lt"/>
              </a:defRPr>
            </a:lvl3pPr>
            <a:lvl4pPr marL="1318653" indent="-187760" algn="l" defTabSz="892582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800">
                <a:solidFill>
                  <a:schemeClr val="tx1"/>
                </a:solidFill>
                <a:latin typeface="+mn-lt"/>
              </a:defRPr>
            </a:lvl4pPr>
            <a:lvl5pPr marL="1962814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5pPr>
            <a:lvl6pPr marL="2378775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6pPr>
            <a:lvl7pPr marL="2794735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7pPr>
            <a:lvl8pPr marL="3210696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8pPr>
            <a:lvl9pPr marL="3626657" indent="-309082" algn="l" defTabSz="892582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2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914400">
              <a:spcBef>
                <a:spcPct val="20000"/>
              </a:spcBef>
              <a:buNone/>
            </a:pPr>
            <a:endParaRPr lang="sr-Latn-ME" sz="2400" dirty="0"/>
          </a:p>
          <a:p>
            <a:pPr marL="0" indent="0" algn="ctr" defTabSz="914400">
              <a:spcBef>
                <a:spcPct val="20000"/>
              </a:spcBef>
              <a:buNone/>
            </a:pPr>
            <a:r>
              <a:rPr lang="sr-Latn-ME" sz="2000" dirty="0" smtClean="0"/>
              <a:t>Željko Pavićević</a:t>
            </a:r>
            <a:r>
              <a:rPr lang="sr-Latn-ME" sz="2000" dirty="0"/>
              <a:t> </a:t>
            </a:r>
            <a:r>
              <a:rPr lang="sr-Latn-ME" sz="2000" dirty="0" smtClean="0"/>
              <a:t>- EPCG </a:t>
            </a:r>
            <a:r>
              <a:rPr lang="sr-Latn-ME" sz="2000" dirty="0"/>
              <a:t>AD NIKŠIĆ</a:t>
            </a:r>
          </a:p>
          <a:p>
            <a:pPr marL="0" indent="0" algn="ctr" defTabSz="914400">
              <a:spcBef>
                <a:spcPct val="20000"/>
              </a:spcBef>
              <a:buNone/>
            </a:pPr>
            <a:endParaRPr lang="sr-Latn-ME" sz="2400" dirty="0"/>
          </a:p>
          <a:p>
            <a:endParaRPr lang="sr-Latn-ME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766224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 l="25279" t="27089" r="13887" b="9510"/>
          <a:stretch>
            <a:fillRect/>
          </a:stretch>
        </p:blipFill>
        <p:spPr bwMode="auto">
          <a:xfrm>
            <a:off x="614398" y="1018764"/>
            <a:ext cx="7915203" cy="463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13188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548680"/>
            <a:ext cx="7704855" cy="5317886"/>
          </a:xfrm>
        </p:spPr>
        <p:txBody>
          <a:bodyPr/>
          <a:lstStyle/>
          <a:p>
            <a:pPr marL="0" indent="0" algn="just">
              <a:buFont typeface="Arial" pitchFamily="34" charset="0"/>
              <a:buChar char="•"/>
            </a:pPr>
            <a:r>
              <a:rPr lang="sr-Latn-ME" sz="1800" dirty="0" smtClean="0"/>
              <a:t> </a:t>
            </a:r>
            <a:r>
              <a:rPr lang="en-US" sz="1600" dirty="0" err="1" smtClean="0"/>
              <a:t>Svi</a:t>
            </a:r>
            <a:r>
              <a:rPr lang="en-US" sz="1600" dirty="0" smtClean="0"/>
              <a:t> </a:t>
            </a:r>
            <a:r>
              <a:rPr lang="en-US" sz="1600" dirty="0" err="1" smtClean="0"/>
              <a:t>moduli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komponente</a:t>
            </a:r>
            <a:r>
              <a:rPr lang="en-US" sz="1600" dirty="0" smtClean="0"/>
              <a:t> Integral IP MX </a:t>
            </a:r>
            <a:r>
              <a:rPr lang="en-US" sz="1600" dirty="0" err="1" smtClean="0"/>
              <a:t>centrale</a:t>
            </a:r>
            <a:r>
              <a:rPr lang="en-US" sz="1600" dirty="0" smtClean="0"/>
              <a:t> </a:t>
            </a:r>
            <a:r>
              <a:rPr lang="en-US" sz="1600" dirty="0" err="1" smtClean="0"/>
              <a:t>redundantno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konstruirani</a:t>
            </a:r>
            <a:r>
              <a:rPr lang="en-US" sz="1600" dirty="0" smtClean="0"/>
              <a:t> </a:t>
            </a:r>
            <a:r>
              <a:rPr lang="en-US" sz="1600" dirty="0" err="1" smtClean="0"/>
              <a:t>kako</a:t>
            </a:r>
            <a:r>
              <a:rPr lang="en-US" sz="1600" dirty="0" smtClean="0"/>
              <a:t> bi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bio </a:t>
            </a:r>
            <a:r>
              <a:rPr lang="en-US" sz="1600" dirty="0" err="1" smtClean="0"/>
              <a:t>neprestano</a:t>
            </a:r>
            <a:r>
              <a:rPr lang="en-US" sz="1600" dirty="0" smtClean="0"/>
              <a:t> </a:t>
            </a:r>
            <a:r>
              <a:rPr lang="en-US" sz="1600" dirty="0" err="1" smtClean="0"/>
              <a:t>dostupan</a:t>
            </a:r>
            <a:r>
              <a:rPr lang="en-US" sz="1600" dirty="0" smtClean="0"/>
              <a:t>. Time je </a:t>
            </a:r>
            <a:r>
              <a:rPr lang="en-US" sz="1600" dirty="0" err="1" smtClean="0"/>
              <a:t>sigurnost</a:t>
            </a:r>
            <a:r>
              <a:rPr lang="en-US" sz="1600" dirty="0" smtClean="0"/>
              <a:t> </a:t>
            </a:r>
            <a:r>
              <a:rPr lang="en-US" sz="1600" dirty="0" err="1" smtClean="0"/>
              <a:t>indikacije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informacija</a:t>
            </a:r>
            <a:r>
              <a:rPr lang="en-US" sz="1600" dirty="0" smtClean="0"/>
              <a:t>, </a:t>
            </a:r>
            <a:r>
              <a:rPr lang="en-US" sz="1600" dirty="0" err="1" smtClean="0"/>
              <a:t>procesa</a:t>
            </a:r>
            <a:r>
              <a:rPr lang="en-US" sz="1600" dirty="0" smtClean="0"/>
              <a:t> </a:t>
            </a:r>
            <a:r>
              <a:rPr lang="en-US" sz="1600" dirty="0" err="1" smtClean="0"/>
              <a:t>signalizacije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upravljanja</a:t>
            </a:r>
            <a:r>
              <a:rPr lang="en-US" sz="1600" dirty="0" smtClean="0"/>
              <a:t> </a:t>
            </a:r>
            <a:r>
              <a:rPr lang="en-US" sz="1600" dirty="0" err="1" smtClean="0"/>
              <a:t>svim</a:t>
            </a:r>
            <a:r>
              <a:rPr lang="en-US" sz="1600" dirty="0" smtClean="0"/>
              <a:t> </a:t>
            </a:r>
            <a:r>
              <a:rPr lang="en-US" sz="1600" dirty="0" err="1" smtClean="0"/>
              <a:t>spojenim</a:t>
            </a:r>
            <a:r>
              <a:rPr lang="en-US" sz="1600" dirty="0" smtClean="0"/>
              <a:t> </a:t>
            </a:r>
            <a:r>
              <a:rPr lang="en-US" sz="1600" dirty="0" err="1" smtClean="0"/>
              <a:t>uređajima</a:t>
            </a:r>
            <a:r>
              <a:rPr lang="en-US" sz="1600" dirty="0" smtClean="0"/>
              <a:t> </a:t>
            </a:r>
            <a:r>
              <a:rPr lang="en-US" sz="1600" dirty="0" err="1" smtClean="0"/>
              <a:t>dojave</a:t>
            </a:r>
            <a:r>
              <a:rPr lang="en-US" sz="1600" dirty="0" smtClean="0"/>
              <a:t> </a:t>
            </a:r>
            <a:r>
              <a:rPr lang="en-US" sz="1600" dirty="0" err="1" smtClean="0"/>
              <a:t>požara</a:t>
            </a:r>
            <a:r>
              <a:rPr lang="en-US" sz="1600" dirty="0" smtClean="0"/>
              <a:t> </a:t>
            </a:r>
            <a:r>
              <a:rPr lang="en-US" sz="1600" dirty="0" err="1" smtClean="0"/>
              <a:t>sigurna</a:t>
            </a:r>
            <a:r>
              <a:rPr lang="en-US" sz="1600" dirty="0" smtClean="0"/>
              <a:t>. </a:t>
            </a:r>
            <a:r>
              <a:rPr lang="en-US" sz="1600" dirty="0" err="1" smtClean="0"/>
              <a:t>Stalak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module </a:t>
            </a:r>
            <a:r>
              <a:rPr lang="en-US" sz="1600" dirty="0" err="1" smtClean="0"/>
              <a:t>pričvršćen</a:t>
            </a:r>
            <a:r>
              <a:rPr lang="en-US" sz="1600" dirty="0" smtClean="0"/>
              <a:t> je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stražnji</a:t>
            </a:r>
            <a:r>
              <a:rPr lang="en-US" sz="1600" dirty="0" smtClean="0"/>
              <a:t> panel </a:t>
            </a:r>
            <a:r>
              <a:rPr lang="en-US" sz="1600" dirty="0" err="1" smtClean="0"/>
              <a:t>svakoga</a:t>
            </a:r>
            <a:r>
              <a:rPr lang="en-US" sz="1600" dirty="0" smtClean="0"/>
              <a:t> </a:t>
            </a:r>
            <a:r>
              <a:rPr lang="en-US" sz="1600" dirty="0" err="1" smtClean="0"/>
              <a:t>ulaznoga</a:t>
            </a:r>
            <a:r>
              <a:rPr lang="en-US" sz="1600" dirty="0" smtClean="0"/>
              <a:t> </a:t>
            </a:r>
            <a:r>
              <a:rPr lang="en-US" sz="1600" dirty="0" err="1" smtClean="0"/>
              <a:t>nivoa</a:t>
            </a:r>
            <a:r>
              <a:rPr lang="en-US" sz="1600" dirty="0" smtClean="0"/>
              <a:t> Integral IP MX-a </a:t>
            </a:r>
            <a:r>
              <a:rPr lang="en-US" sz="1600" dirty="0" err="1" smtClean="0"/>
              <a:t>koji</a:t>
            </a:r>
            <a:r>
              <a:rPr lang="en-US" sz="1600" dirty="0" smtClean="0"/>
              <a:t> </a:t>
            </a:r>
            <a:r>
              <a:rPr lang="en-US" sz="1600" dirty="0" err="1" smtClean="0"/>
              <a:t>standardno</a:t>
            </a:r>
            <a:r>
              <a:rPr lang="en-US" sz="1600" dirty="0" smtClean="0"/>
              <a:t> </a:t>
            </a:r>
            <a:r>
              <a:rPr lang="en-US" sz="1600" dirty="0" err="1" smtClean="0"/>
              <a:t>sadrži</a:t>
            </a:r>
            <a:r>
              <a:rPr lang="en-US" sz="1600" dirty="0" smtClean="0"/>
              <a:t> B5-MCU </a:t>
            </a:r>
            <a:r>
              <a:rPr lang="en-US" sz="1600" dirty="0" err="1" smtClean="0"/>
              <a:t>glavnu</a:t>
            </a:r>
            <a:r>
              <a:rPr lang="en-US" sz="1600" dirty="0" smtClean="0"/>
              <a:t> </a:t>
            </a:r>
            <a:r>
              <a:rPr lang="en-US" sz="1600" dirty="0" err="1" smtClean="0"/>
              <a:t>procesorsku</a:t>
            </a:r>
            <a:r>
              <a:rPr lang="en-US" sz="1600" dirty="0" smtClean="0"/>
              <a:t> </a:t>
            </a:r>
            <a:r>
              <a:rPr lang="en-US" sz="1600" dirty="0" err="1" smtClean="0"/>
              <a:t>jedinicu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B5-PSU </a:t>
            </a:r>
            <a:r>
              <a:rPr lang="en-US" sz="1600" dirty="0" err="1" smtClean="0"/>
              <a:t>jedinicu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napajanje</a:t>
            </a:r>
            <a:r>
              <a:rPr lang="en-US" sz="1600" dirty="0" smtClean="0"/>
              <a:t>. Ova </a:t>
            </a:r>
            <a:r>
              <a:rPr lang="en-US" sz="1600" dirty="0" err="1" smtClean="0"/>
              <a:t>modularna</a:t>
            </a:r>
            <a:r>
              <a:rPr lang="en-US" sz="1600" dirty="0" smtClean="0"/>
              <a:t> </a:t>
            </a:r>
            <a:r>
              <a:rPr lang="en-US" sz="1600" dirty="0" err="1" smtClean="0"/>
              <a:t>struktura</a:t>
            </a:r>
            <a:r>
              <a:rPr lang="en-US" sz="1600" dirty="0" smtClean="0"/>
              <a:t> </a:t>
            </a:r>
            <a:r>
              <a:rPr lang="en-US" sz="1600" dirty="0" err="1" smtClean="0"/>
              <a:t>podržava</a:t>
            </a:r>
            <a:r>
              <a:rPr lang="en-US" sz="1600" dirty="0" smtClean="0"/>
              <a:t> </a:t>
            </a:r>
            <a:r>
              <a:rPr lang="en-US" sz="1600" dirty="0" err="1" smtClean="0"/>
              <a:t>spajanje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raznih</a:t>
            </a:r>
            <a:r>
              <a:rPr lang="en-US" sz="1600" dirty="0" smtClean="0"/>
              <a:t> </a:t>
            </a:r>
            <a:r>
              <a:rPr lang="en-US" sz="1600" dirty="0" err="1" smtClean="0"/>
              <a:t>linijskih</a:t>
            </a:r>
            <a:r>
              <a:rPr lang="en-US" sz="1600" dirty="0" smtClean="0"/>
              <a:t> </a:t>
            </a:r>
            <a:r>
              <a:rPr lang="en-US" sz="1600" dirty="0" err="1" smtClean="0"/>
              <a:t>tehnologija</a:t>
            </a:r>
            <a:r>
              <a:rPr lang="en-US" sz="1600" dirty="0" smtClean="0"/>
              <a:t> (</a:t>
            </a:r>
            <a:r>
              <a:rPr lang="en-US" sz="1600" dirty="0" err="1" smtClean="0"/>
              <a:t>petlji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dodatnih</a:t>
            </a:r>
            <a:r>
              <a:rPr lang="en-US" sz="1600" dirty="0" smtClean="0"/>
              <a:t> </a:t>
            </a:r>
            <a:r>
              <a:rPr lang="en-US" sz="1600" dirty="0" err="1" smtClean="0"/>
              <a:t>linija</a:t>
            </a:r>
            <a:r>
              <a:rPr lang="en-US" sz="1600" dirty="0" smtClean="0"/>
              <a:t>)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jedinstvenu</a:t>
            </a:r>
            <a:r>
              <a:rPr lang="en-US" sz="1600" dirty="0" smtClean="0"/>
              <a:t> </a:t>
            </a:r>
            <a:r>
              <a:rPr lang="en-US" sz="1600" dirty="0" err="1" smtClean="0"/>
              <a:t>upravljačku</a:t>
            </a:r>
            <a:r>
              <a:rPr lang="en-US" sz="1600" dirty="0" smtClean="0"/>
              <a:t> </a:t>
            </a:r>
            <a:r>
              <a:rPr lang="en-US" sz="1600" dirty="0" err="1" smtClean="0"/>
              <a:t>jedinicu</a:t>
            </a:r>
            <a:r>
              <a:rPr lang="en-US" sz="1600" dirty="0" smtClean="0"/>
              <a:t>.</a:t>
            </a:r>
            <a:endParaRPr lang="sr-Latn-ME" sz="1600" dirty="0" smtClean="0"/>
          </a:p>
          <a:p>
            <a:pPr marL="0" indent="0" algn="just">
              <a:buFont typeface="Arial" pitchFamily="34" charset="0"/>
              <a:buChar char="•"/>
            </a:pPr>
            <a:r>
              <a:rPr lang="sr-Latn-ME" sz="1600" dirty="0" err="1" smtClean="0"/>
              <a:t>C</a:t>
            </a:r>
            <a:r>
              <a:rPr lang="en-US" sz="1600" dirty="0" err="1" smtClean="0"/>
              <a:t>entrala</a:t>
            </a:r>
            <a:r>
              <a:rPr lang="en-US" sz="1600" dirty="0" smtClean="0"/>
              <a:t> je </a:t>
            </a:r>
            <a:r>
              <a:rPr lang="en-US" sz="1600" dirty="0" err="1" smtClean="0"/>
              <a:t>isprogramirana</a:t>
            </a:r>
            <a:r>
              <a:rPr lang="en-US" sz="1600" dirty="0" smtClean="0"/>
              <a:t> </a:t>
            </a:r>
            <a:r>
              <a:rPr lang="en-US" sz="1600" dirty="0" err="1" smtClean="0"/>
              <a:t>po</a:t>
            </a:r>
            <a:r>
              <a:rPr lang="en-US" sz="1600" dirty="0" smtClean="0"/>
              <a:t> </a:t>
            </a:r>
            <a:r>
              <a:rPr lang="en-US" sz="1600" dirty="0" err="1" smtClean="0"/>
              <a:t>pojedinim</a:t>
            </a:r>
            <a:r>
              <a:rPr lang="en-US" sz="1600" dirty="0" smtClean="0"/>
              <a:t> </a:t>
            </a:r>
            <a:r>
              <a:rPr lang="en-US" sz="1600" dirty="0" err="1" smtClean="0"/>
              <a:t>zonama</a:t>
            </a:r>
            <a:r>
              <a:rPr lang="en-US" sz="1600" dirty="0" smtClean="0"/>
              <a:t> u </a:t>
            </a:r>
            <a:r>
              <a:rPr lang="en-US" sz="1600" dirty="0" err="1" smtClean="0"/>
              <a:t>kojima</a:t>
            </a:r>
            <a:r>
              <a:rPr lang="en-US" sz="1600" dirty="0" smtClean="0"/>
              <a:t> se </a:t>
            </a:r>
            <a:r>
              <a:rPr lang="en-US" sz="1600" dirty="0" err="1" smtClean="0"/>
              <a:t>nalaze</a:t>
            </a:r>
            <a:r>
              <a:rPr lang="en-US" sz="1600" dirty="0" smtClean="0"/>
              <a:t> </a:t>
            </a:r>
            <a:r>
              <a:rPr lang="en-US" sz="1600" dirty="0" err="1" smtClean="0"/>
              <a:t>adresibilni</a:t>
            </a:r>
            <a:r>
              <a:rPr lang="en-US" sz="1600" dirty="0" smtClean="0"/>
              <a:t> </a:t>
            </a:r>
            <a:r>
              <a:rPr lang="en-US" sz="1600" dirty="0" err="1" smtClean="0"/>
              <a:t>detektori</a:t>
            </a:r>
            <a:r>
              <a:rPr lang="en-US" sz="1600" dirty="0" smtClean="0"/>
              <a:t>.  </a:t>
            </a:r>
            <a:r>
              <a:rPr lang="en-US" sz="1600" dirty="0" err="1" smtClean="0"/>
              <a:t>Centrala</a:t>
            </a:r>
            <a:r>
              <a:rPr lang="en-US" sz="1600" dirty="0" smtClean="0"/>
              <a:t> </a:t>
            </a:r>
            <a:r>
              <a:rPr lang="en-US" sz="1600" dirty="0" err="1" smtClean="0"/>
              <a:t>komunicira</a:t>
            </a:r>
            <a:r>
              <a:rPr lang="en-US" sz="1600" dirty="0" smtClean="0"/>
              <a:t> </a:t>
            </a:r>
            <a:r>
              <a:rPr lang="en-US" sz="1600" dirty="0" err="1" smtClean="0"/>
              <a:t>ponaosob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svakim</a:t>
            </a:r>
            <a:r>
              <a:rPr lang="en-US" sz="1600" dirty="0" smtClean="0"/>
              <a:t> </a:t>
            </a:r>
            <a:r>
              <a:rPr lang="en-US" sz="1600" dirty="0" err="1" smtClean="0"/>
              <a:t>adresabilnim</a:t>
            </a:r>
            <a:r>
              <a:rPr lang="en-US" sz="1600" dirty="0" smtClean="0"/>
              <a:t> </a:t>
            </a:r>
            <a:r>
              <a:rPr lang="en-US" sz="1600" dirty="0" err="1" smtClean="0"/>
              <a:t>detektorom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u </a:t>
            </a:r>
            <a:r>
              <a:rPr lang="en-US" sz="1600" dirty="0" err="1" smtClean="0"/>
              <a:t>slučaju</a:t>
            </a:r>
            <a:r>
              <a:rPr lang="en-US" sz="1600" dirty="0" smtClean="0"/>
              <a:t> </a:t>
            </a:r>
            <a:r>
              <a:rPr lang="en-US" sz="1600" dirty="0" err="1" smtClean="0"/>
              <a:t>pojave</a:t>
            </a:r>
            <a:r>
              <a:rPr lang="en-US" sz="1600" dirty="0" smtClean="0"/>
              <a:t> </a:t>
            </a:r>
            <a:r>
              <a:rPr lang="en-US" sz="1600" dirty="0" err="1" smtClean="0"/>
              <a:t>požara</a:t>
            </a:r>
            <a:r>
              <a:rPr lang="en-US" sz="1600" dirty="0" smtClean="0"/>
              <a:t> </a:t>
            </a:r>
            <a:r>
              <a:rPr lang="en-US" sz="1600" dirty="0" err="1" smtClean="0"/>
              <a:t>tačno</a:t>
            </a:r>
            <a:r>
              <a:rPr lang="en-US" sz="1600" dirty="0" smtClean="0"/>
              <a:t> </a:t>
            </a:r>
            <a:r>
              <a:rPr lang="en-US" sz="1600" dirty="0" err="1" smtClean="0"/>
              <a:t>zna</a:t>
            </a:r>
            <a:r>
              <a:rPr lang="en-US" sz="1600" dirty="0" smtClean="0"/>
              <a:t>, </a:t>
            </a:r>
            <a:r>
              <a:rPr lang="en-US" sz="1600" dirty="0" err="1" smtClean="0"/>
              <a:t>koji</a:t>
            </a:r>
            <a:r>
              <a:rPr lang="en-US" sz="1600" dirty="0" smtClean="0"/>
              <a:t> </a:t>
            </a:r>
            <a:r>
              <a:rPr lang="en-US" sz="1600" dirty="0" err="1" smtClean="0"/>
              <a:t>detektor</a:t>
            </a:r>
            <a:r>
              <a:rPr lang="en-US" sz="1600" dirty="0" smtClean="0"/>
              <a:t> je u </a:t>
            </a:r>
            <a:r>
              <a:rPr lang="en-US" sz="1600" dirty="0" err="1" smtClean="0"/>
              <a:t>alarmu</a:t>
            </a:r>
            <a:r>
              <a:rPr lang="en-US" sz="1600" dirty="0" smtClean="0"/>
              <a:t>, </a:t>
            </a:r>
            <a:r>
              <a:rPr lang="en-US" sz="1600" dirty="0" err="1" smtClean="0"/>
              <a:t>odnosno</a:t>
            </a:r>
            <a:r>
              <a:rPr lang="en-US" sz="1600" dirty="0" smtClean="0"/>
              <a:t> </a:t>
            </a:r>
            <a:r>
              <a:rPr lang="en-US" sz="1600" dirty="0" err="1" smtClean="0"/>
              <a:t>mjesto</a:t>
            </a:r>
            <a:r>
              <a:rPr lang="en-US" sz="1600" dirty="0" smtClean="0"/>
              <a:t> </a:t>
            </a:r>
            <a:r>
              <a:rPr lang="en-US" sz="1600" dirty="0" err="1" smtClean="0"/>
              <a:t>požara</a:t>
            </a:r>
            <a:r>
              <a:rPr lang="en-US" sz="1600" dirty="0" smtClean="0"/>
              <a:t>. </a:t>
            </a:r>
            <a:r>
              <a:rPr lang="en-US" sz="1600" dirty="0" err="1" smtClean="0"/>
              <a:t>Naveli</a:t>
            </a:r>
            <a:r>
              <a:rPr lang="en-US" sz="1600" dirty="0" smtClean="0"/>
              <a:t> </a:t>
            </a:r>
            <a:r>
              <a:rPr lang="en-US" sz="1600" dirty="0" err="1" smtClean="0"/>
              <a:t>bismo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navedena</a:t>
            </a:r>
            <a:r>
              <a:rPr lang="en-US" sz="1600" dirty="0" smtClean="0"/>
              <a:t> </a:t>
            </a:r>
            <a:r>
              <a:rPr lang="en-US" sz="1600" dirty="0" err="1" smtClean="0"/>
              <a:t>centrala</a:t>
            </a:r>
            <a:r>
              <a:rPr lang="en-US" sz="1600" dirty="0" smtClean="0"/>
              <a:t> </a:t>
            </a:r>
            <a:r>
              <a:rPr lang="en-US" sz="1600" dirty="0" err="1" smtClean="0"/>
              <a:t>ima</a:t>
            </a:r>
            <a:r>
              <a:rPr lang="en-US" sz="1600" dirty="0" smtClean="0"/>
              <a:t> </a:t>
            </a:r>
            <a:r>
              <a:rPr lang="en-US" sz="1600" dirty="0" err="1" smtClean="0"/>
              <a:t>mogućnost</a:t>
            </a:r>
            <a:r>
              <a:rPr lang="en-US" sz="1600" dirty="0" smtClean="0"/>
              <a:t> </a:t>
            </a:r>
            <a:r>
              <a:rPr lang="en-US" sz="1600" dirty="0" err="1" smtClean="0"/>
              <a:t>razvoja</a:t>
            </a:r>
            <a:r>
              <a:rPr lang="en-US" sz="1600" dirty="0" smtClean="0"/>
              <a:t> do 16 </a:t>
            </a:r>
            <a:r>
              <a:rPr lang="en-US" sz="1600" dirty="0" err="1" smtClean="0"/>
              <a:t>petlji</a:t>
            </a:r>
            <a:r>
              <a:rPr lang="en-US" sz="1600" dirty="0" smtClean="0"/>
              <a:t>. </a:t>
            </a:r>
            <a:r>
              <a:rPr lang="en-US" sz="1600" dirty="0" err="1" smtClean="0"/>
              <a:t>Da</a:t>
            </a:r>
            <a:r>
              <a:rPr lang="en-US" sz="1600" dirty="0" smtClean="0"/>
              <a:t> bi </a:t>
            </a:r>
            <a:r>
              <a:rPr lang="en-US" sz="1600" dirty="0" err="1" smtClean="0"/>
              <a:t>bilo</a:t>
            </a:r>
            <a:r>
              <a:rPr lang="en-US" sz="1600" dirty="0" smtClean="0"/>
              <a:t> </a:t>
            </a:r>
            <a:r>
              <a:rPr lang="en-US" sz="1600" dirty="0" err="1" smtClean="0"/>
              <a:t>jasnije</a:t>
            </a:r>
            <a:r>
              <a:rPr lang="en-US" sz="1600" dirty="0" smtClean="0"/>
              <a:t> </a:t>
            </a:r>
            <a:r>
              <a:rPr lang="en-US" sz="1600" dirty="0" err="1" smtClean="0"/>
              <a:t>petlja</a:t>
            </a:r>
            <a:r>
              <a:rPr lang="en-US" sz="1600" dirty="0" smtClean="0"/>
              <a:t> je </a:t>
            </a:r>
            <a:r>
              <a:rPr lang="en-US" sz="1600" dirty="0" err="1" smtClean="0"/>
              <a:t>zatvorena</a:t>
            </a:r>
            <a:r>
              <a:rPr lang="en-US" sz="1600" dirty="0" smtClean="0"/>
              <a:t> </a:t>
            </a:r>
            <a:r>
              <a:rPr lang="en-US" sz="1600" dirty="0" err="1" smtClean="0"/>
              <a:t>linija</a:t>
            </a:r>
            <a:r>
              <a:rPr lang="en-US" sz="1600" dirty="0" smtClean="0"/>
              <a:t> </a:t>
            </a:r>
            <a:r>
              <a:rPr lang="en-US" sz="1600" dirty="0" err="1" smtClean="0"/>
              <a:t>koja</a:t>
            </a:r>
            <a:r>
              <a:rPr lang="en-US" sz="1600" dirty="0" smtClean="0"/>
              <a:t> </a:t>
            </a:r>
            <a:r>
              <a:rPr lang="en-US" sz="1600" dirty="0" err="1" smtClean="0"/>
              <a:t>počinje</a:t>
            </a:r>
            <a:r>
              <a:rPr lang="en-US" sz="1600" dirty="0" smtClean="0"/>
              <a:t> u </a:t>
            </a:r>
            <a:r>
              <a:rPr lang="en-US" sz="1600" dirty="0" err="1" smtClean="0"/>
              <a:t>centrali</a:t>
            </a:r>
            <a:r>
              <a:rPr lang="en-US" sz="1600" dirty="0" smtClean="0"/>
              <a:t>, </a:t>
            </a:r>
            <a:r>
              <a:rPr lang="en-US" sz="1600" dirty="0" err="1" smtClean="0"/>
              <a:t>prolazi</a:t>
            </a:r>
            <a:r>
              <a:rPr lang="en-US" sz="1600" dirty="0" smtClean="0"/>
              <a:t> </a:t>
            </a:r>
            <a:r>
              <a:rPr lang="en-US" sz="1600" dirty="0" err="1" smtClean="0"/>
              <a:t>kroz</a:t>
            </a:r>
            <a:r>
              <a:rPr lang="en-US" sz="1600" dirty="0" smtClean="0"/>
              <a:t> </a:t>
            </a:r>
            <a:r>
              <a:rPr lang="en-US" sz="1600" dirty="0" err="1" smtClean="0"/>
              <a:t>prostor</a:t>
            </a:r>
            <a:r>
              <a:rPr lang="en-US" sz="1600" dirty="0" smtClean="0"/>
              <a:t>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detektora</a:t>
            </a:r>
            <a:r>
              <a:rPr lang="en-US" sz="1600" dirty="0" smtClean="0"/>
              <a:t> do </a:t>
            </a:r>
            <a:r>
              <a:rPr lang="en-US" sz="1600" dirty="0" err="1" smtClean="0"/>
              <a:t>detektora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vraća</a:t>
            </a:r>
            <a:r>
              <a:rPr lang="en-US" sz="1600" dirty="0" smtClean="0"/>
              <a:t> se u </a:t>
            </a:r>
            <a:r>
              <a:rPr lang="en-US" sz="1600" dirty="0" err="1" smtClean="0"/>
              <a:t>centralu</a:t>
            </a:r>
            <a:r>
              <a:rPr lang="en-US" sz="1600" dirty="0" smtClean="0"/>
              <a:t>. </a:t>
            </a:r>
            <a:r>
              <a:rPr lang="en-US" sz="1600" dirty="0" err="1" smtClean="0"/>
              <a:t>Svaka</a:t>
            </a:r>
            <a:r>
              <a:rPr lang="en-US" sz="1600" dirty="0" smtClean="0"/>
              <a:t> </a:t>
            </a:r>
            <a:r>
              <a:rPr lang="en-US" sz="1600" dirty="0" err="1" smtClean="0"/>
              <a:t>petlja</a:t>
            </a:r>
            <a:r>
              <a:rPr lang="en-US" sz="1600" dirty="0" smtClean="0"/>
              <a:t> </a:t>
            </a:r>
            <a:r>
              <a:rPr lang="en-US" sz="1600" dirty="0" err="1" smtClean="0"/>
              <a:t>može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primi</a:t>
            </a:r>
            <a:r>
              <a:rPr lang="en-US" sz="1600" dirty="0" smtClean="0"/>
              <a:t> do 256 </a:t>
            </a:r>
            <a:r>
              <a:rPr lang="en-US" sz="1600" dirty="0" err="1" smtClean="0"/>
              <a:t>detektora</a:t>
            </a:r>
            <a:r>
              <a:rPr lang="en-US" sz="1600" dirty="0" smtClean="0"/>
              <a:t>. </a:t>
            </a:r>
            <a:r>
              <a:rPr lang="en-US" sz="1600" dirty="0" err="1" smtClean="0"/>
              <a:t>Centrala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dojavu</a:t>
            </a:r>
            <a:r>
              <a:rPr lang="en-US" sz="1600" dirty="0" smtClean="0"/>
              <a:t> </a:t>
            </a:r>
            <a:r>
              <a:rPr lang="en-US" sz="1600" dirty="0" err="1" smtClean="0"/>
              <a:t>požara</a:t>
            </a:r>
            <a:r>
              <a:rPr lang="en-US" sz="1600" dirty="0" smtClean="0"/>
              <a:t> u HE "</a:t>
            </a:r>
            <a:r>
              <a:rPr lang="en-US" sz="1600" dirty="0" err="1" smtClean="0"/>
              <a:t>Piva</a:t>
            </a:r>
            <a:r>
              <a:rPr lang="en-US" sz="1600" dirty="0" smtClean="0"/>
              <a:t>" </a:t>
            </a:r>
            <a:r>
              <a:rPr lang="en-US" sz="1600" dirty="0" err="1" smtClean="0"/>
              <a:t>posjeduje</a:t>
            </a:r>
            <a:r>
              <a:rPr lang="en-US" sz="1600" dirty="0" smtClean="0"/>
              <a:t> RS232 </a:t>
            </a:r>
            <a:r>
              <a:rPr lang="en-US" sz="1600" dirty="0" err="1" smtClean="0"/>
              <a:t>priključak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programiranje</a:t>
            </a:r>
            <a:r>
              <a:rPr lang="en-US" sz="1600" dirty="0" smtClean="0"/>
              <a:t> </a:t>
            </a:r>
            <a:r>
              <a:rPr lang="en-US" sz="1600" dirty="0" err="1" smtClean="0"/>
              <a:t>funkcija</a:t>
            </a:r>
            <a:r>
              <a:rPr lang="en-US" sz="1600" dirty="0" smtClean="0"/>
              <a:t> </a:t>
            </a:r>
            <a:r>
              <a:rPr lang="en-US" sz="1600" dirty="0" err="1" smtClean="0"/>
              <a:t>preko</a:t>
            </a:r>
            <a:r>
              <a:rPr lang="en-US" sz="1600" dirty="0" smtClean="0"/>
              <a:t> </a:t>
            </a:r>
            <a:r>
              <a:rPr lang="en-US" sz="1600" dirty="0" err="1" smtClean="0"/>
              <a:t>računara</a:t>
            </a:r>
            <a:r>
              <a:rPr lang="en-US" sz="1600" dirty="0" smtClean="0"/>
              <a:t>, RS485 </a:t>
            </a:r>
            <a:r>
              <a:rPr lang="en-US" sz="1600" dirty="0" err="1" smtClean="0"/>
              <a:t>priključak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komunikaciju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drugim</a:t>
            </a:r>
            <a:r>
              <a:rPr lang="en-US" sz="1600" dirty="0" smtClean="0"/>
              <a:t> </a:t>
            </a:r>
            <a:r>
              <a:rPr lang="en-US" sz="1600" dirty="0" err="1" smtClean="0"/>
              <a:t>centralama</a:t>
            </a:r>
            <a:r>
              <a:rPr lang="en-US" sz="1600" dirty="0" smtClean="0"/>
              <a:t>, </a:t>
            </a:r>
            <a:r>
              <a:rPr lang="en-US" sz="1600" dirty="0" err="1" smtClean="0"/>
              <a:t>beznaponske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naponske</a:t>
            </a:r>
            <a:r>
              <a:rPr lang="en-US" sz="1600" dirty="0" smtClean="0"/>
              <a:t> </a:t>
            </a:r>
            <a:r>
              <a:rPr lang="en-US" sz="1600" dirty="0" err="1" smtClean="0"/>
              <a:t>izlaze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upravljenje</a:t>
            </a:r>
            <a:r>
              <a:rPr lang="en-US" sz="1600" dirty="0" smtClean="0"/>
              <a:t> </a:t>
            </a:r>
            <a:r>
              <a:rPr lang="en-US" sz="1600" dirty="0" err="1" smtClean="0"/>
              <a:t>uređajima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memoriju</a:t>
            </a:r>
            <a:r>
              <a:rPr lang="en-US" sz="1600" dirty="0" smtClean="0"/>
              <a:t> </a:t>
            </a:r>
            <a:r>
              <a:rPr lang="en-US" sz="1600" dirty="0" err="1" smtClean="0"/>
              <a:t>događaja</a:t>
            </a:r>
            <a:r>
              <a:rPr lang="en-US" sz="1600" dirty="0" smtClean="0"/>
              <a:t>. </a:t>
            </a:r>
            <a:endParaRPr lang="en-US" sz="1800" dirty="0" smtClean="0"/>
          </a:p>
          <a:p>
            <a:pPr marL="0" indent="0" algn="just">
              <a:buFont typeface="Arial" pitchFamily="34" charset="0"/>
              <a:buChar char="•"/>
            </a:pPr>
            <a:endParaRPr lang="sr-Latn-ME" sz="1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3549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30581" cy="562512"/>
          </a:xfrm>
        </p:spPr>
        <p:txBody>
          <a:bodyPr/>
          <a:lstStyle/>
          <a:p>
            <a:r>
              <a:rPr lang="sr-Latn-ME" b="1" dirty="0" smtClean="0">
                <a:solidFill>
                  <a:schemeClr val="tx1"/>
                </a:solidFill>
                <a:latin typeface="calibri (Headings)"/>
              </a:rPr>
              <a:t>Zaključak</a:t>
            </a:r>
            <a:endParaRPr lang="sr-Latn-ME" b="1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10" y="692696"/>
            <a:ext cx="8230581" cy="5904656"/>
          </a:xfrm>
        </p:spPr>
        <p:txBody>
          <a:bodyPr/>
          <a:lstStyle/>
          <a:p>
            <a:pPr lvl="0"/>
            <a:endParaRPr lang="sr-Latn-ME" sz="1800" dirty="0" smtClean="0"/>
          </a:p>
          <a:p>
            <a:pPr lvl="0"/>
            <a:r>
              <a:rPr lang="en-US" sz="1800" dirty="0" err="1" smtClean="0"/>
              <a:t>Zbog</a:t>
            </a:r>
            <a:r>
              <a:rPr lang="en-US" sz="1800" dirty="0" smtClean="0"/>
              <a:t> </a:t>
            </a:r>
            <a:r>
              <a:rPr lang="en-US" sz="1800" dirty="0" err="1" smtClean="0"/>
              <a:t>samog</a:t>
            </a:r>
            <a:r>
              <a:rPr lang="en-US" sz="1800" dirty="0" smtClean="0"/>
              <a:t> </a:t>
            </a:r>
            <a:r>
              <a:rPr lang="en-US" sz="1800" dirty="0" err="1" smtClean="0"/>
              <a:t>značaja</a:t>
            </a:r>
            <a:r>
              <a:rPr lang="en-US" sz="1800" dirty="0" smtClean="0"/>
              <a:t> </a:t>
            </a:r>
            <a:r>
              <a:rPr lang="en-US" sz="1800" dirty="0" err="1" smtClean="0"/>
              <a:t>objekta</a:t>
            </a:r>
            <a:r>
              <a:rPr lang="en-US" sz="1800" dirty="0" smtClean="0"/>
              <a:t> </a:t>
            </a:r>
            <a:r>
              <a:rPr lang="en-US" sz="1800" dirty="0" err="1" smtClean="0"/>
              <a:t>kakav</a:t>
            </a:r>
            <a:r>
              <a:rPr lang="en-US" sz="1800" dirty="0" smtClean="0"/>
              <a:t> </a:t>
            </a:r>
            <a:r>
              <a:rPr lang="en-US" sz="1800" dirty="0" err="1" smtClean="0"/>
              <a:t>jeste</a:t>
            </a:r>
            <a:r>
              <a:rPr lang="en-US" sz="1800" dirty="0" smtClean="0"/>
              <a:t> HE "</a:t>
            </a:r>
            <a:r>
              <a:rPr lang="en-US" sz="1800" dirty="0" err="1" smtClean="0"/>
              <a:t>Piva</a:t>
            </a:r>
            <a:r>
              <a:rPr lang="en-US" sz="1800" dirty="0" smtClean="0"/>
              <a:t>" </a:t>
            </a:r>
            <a:r>
              <a:rPr lang="en-US" sz="1800" dirty="0" err="1" smtClean="0"/>
              <a:t>implementiran</a:t>
            </a:r>
            <a:r>
              <a:rPr lang="en-US" sz="1800" dirty="0" smtClean="0"/>
              <a:t> je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video </a:t>
            </a:r>
            <a:r>
              <a:rPr lang="en-US" sz="1800" dirty="0" err="1" smtClean="0"/>
              <a:t>nadzora</a:t>
            </a:r>
            <a:r>
              <a:rPr lang="en-US" sz="1800" dirty="0" smtClean="0"/>
              <a:t>, </a:t>
            </a:r>
            <a:r>
              <a:rPr lang="en-US" sz="1800" dirty="0" err="1" smtClean="0"/>
              <a:t>gdje</a:t>
            </a:r>
            <a:r>
              <a:rPr lang="en-US" sz="1800" dirty="0" smtClean="0"/>
              <a:t> se </a:t>
            </a:r>
            <a:r>
              <a:rPr lang="en-US" sz="1800" dirty="0" err="1" smtClean="0"/>
              <a:t>vodilo</a:t>
            </a:r>
            <a:r>
              <a:rPr lang="en-US" sz="1800" dirty="0" smtClean="0"/>
              <a:t> </a:t>
            </a:r>
            <a:r>
              <a:rPr lang="en-US" sz="1800" dirty="0" err="1" smtClean="0"/>
              <a:t>računa</a:t>
            </a:r>
            <a:r>
              <a:rPr lang="en-US" sz="1800" dirty="0" smtClean="0"/>
              <a:t> o </a:t>
            </a:r>
            <a:r>
              <a:rPr lang="en-US" sz="1800" dirty="0" err="1" smtClean="0"/>
              <a:t>izboru</a:t>
            </a:r>
            <a:r>
              <a:rPr lang="en-US" sz="1800" dirty="0" smtClean="0"/>
              <a:t> </a:t>
            </a:r>
            <a:r>
              <a:rPr lang="en-US" sz="1800" dirty="0" err="1" smtClean="0"/>
              <a:t>opreme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bi  u </a:t>
            </a:r>
            <a:r>
              <a:rPr lang="en-US" sz="1800" dirty="0" err="1" smtClean="0"/>
              <a:t>budućnosti</a:t>
            </a:r>
            <a:r>
              <a:rPr lang="en-US" sz="1800" dirty="0" smtClean="0"/>
              <a:t> u </a:t>
            </a:r>
            <a:r>
              <a:rPr lang="en-US" sz="1800" dirty="0" err="1" smtClean="0"/>
              <a:t>potpunosti</a:t>
            </a:r>
            <a:r>
              <a:rPr lang="en-US" sz="1800" dirty="0" smtClean="0"/>
              <a:t> </a:t>
            </a:r>
            <a:r>
              <a:rPr lang="en-US" sz="1800" dirty="0" err="1" smtClean="0"/>
              <a:t>mogao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se </a:t>
            </a:r>
            <a:r>
              <a:rPr lang="en-US" sz="1800" dirty="0" err="1" smtClean="0"/>
              <a:t>integriše</a:t>
            </a:r>
            <a:r>
              <a:rPr lang="en-US" sz="1800" dirty="0" smtClean="0"/>
              <a:t> u </a:t>
            </a:r>
            <a:r>
              <a:rPr lang="en-US" sz="1800" dirty="0" err="1" smtClean="0"/>
              <a:t>budući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upravljanja</a:t>
            </a:r>
            <a:r>
              <a:rPr lang="en-US" sz="1800" dirty="0" smtClean="0"/>
              <a:t> </a:t>
            </a:r>
            <a:r>
              <a:rPr lang="en-US" sz="1800" dirty="0" err="1" smtClean="0"/>
              <a:t>objektom</a:t>
            </a:r>
            <a:r>
              <a:rPr lang="en-US" sz="1800" dirty="0" smtClean="0"/>
              <a:t> HE "</a:t>
            </a:r>
            <a:r>
              <a:rPr lang="en-US" sz="1800" dirty="0" err="1" smtClean="0"/>
              <a:t>Piva</a:t>
            </a:r>
            <a:r>
              <a:rPr lang="en-US" sz="1800" dirty="0" smtClean="0"/>
              <a:t>" </a:t>
            </a:r>
            <a:r>
              <a:rPr lang="en-US" sz="1800" dirty="0" err="1" smtClean="0"/>
              <a:t>čiji</a:t>
            </a:r>
            <a:r>
              <a:rPr lang="en-US" sz="1800" dirty="0" smtClean="0"/>
              <a:t> je </a:t>
            </a:r>
            <a:r>
              <a:rPr lang="en-US" sz="1800" dirty="0" err="1" smtClean="0"/>
              <a:t>Idejni</a:t>
            </a:r>
            <a:r>
              <a:rPr lang="en-US" sz="1800" dirty="0" smtClean="0"/>
              <a:t> </a:t>
            </a:r>
            <a:r>
              <a:rPr lang="en-US" sz="1800" dirty="0" err="1" smtClean="0"/>
              <a:t>projekat</a:t>
            </a:r>
            <a:r>
              <a:rPr lang="en-US" sz="1800" dirty="0" smtClean="0"/>
              <a:t> u </a:t>
            </a:r>
            <a:r>
              <a:rPr lang="en-US" sz="1800" dirty="0" err="1" smtClean="0"/>
              <a:t>toku</a:t>
            </a:r>
            <a:r>
              <a:rPr lang="en-US" sz="1800" dirty="0" smtClean="0"/>
              <a:t> </a:t>
            </a:r>
            <a:r>
              <a:rPr lang="en-US" sz="1800" dirty="0" err="1" smtClean="0"/>
              <a:t>izrade</a:t>
            </a:r>
            <a:r>
              <a:rPr lang="en-US" sz="1800" dirty="0" smtClean="0"/>
              <a:t>.</a:t>
            </a:r>
          </a:p>
          <a:p>
            <a:pPr lvl="0"/>
            <a:r>
              <a:rPr lang="en-US" sz="1800" dirty="0" err="1" smtClean="0"/>
              <a:t>Zbog</a:t>
            </a:r>
            <a:r>
              <a:rPr lang="en-US" sz="1800" dirty="0" smtClean="0"/>
              <a:t> </a:t>
            </a:r>
            <a:r>
              <a:rPr lang="en-US" sz="1800" dirty="0" err="1" smtClean="0"/>
              <a:t>praćenja</a:t>
            </a:r>
            <a:r>
              <a:rPr lang="en-US" sz="1800" dirty="0" smtClean="0"/>
              <a:t> </a:t>
            </a:r>
            <a:r>
              <a:rPr lang="en-US" sz="1800" dirty="0" err="1" smtClean="0"/>
              <a:t>normi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standarda</a:t>
            </a:r>
            <a:r>
              <a:rPr lang="en-US" sz="1800" dirty="0" smtClean="0"/>
              <a:t> </a:t>
            </a:r>
            <a:r>
              <a:rPr lang="en-US" sz="1800" dirty="0" err="1" smtClean="0"/>
              <a:t>Evropske</a:t>
            </a:r>
            <a:r>
              <a:rPr lang="en-US" sz="1800" dirty="0" smtClean="0"/>
              <a:t> </a:t>
            </a:r>
            <a:r>
              <a:rPr lang="en-US" sz="1800" dirty="0" err="1" smtClean="0"/>
              <a:t>unije</a:t>
            </a:r>
            <a:r>
              <a:rPr lang="en-US" sz="1800" dirty="0" smtClean="0"/>
              <a:t> </a:t>
            </a:r>
            <a:r>
              <a:rPr lang="en-US" sz="1800" dirty="0" err="1" smtClean="0"/>
              <a:t>zamijenili</a:t>
            </a:r>
            <a:r>
              <a:rPr lang="en-US" sz="1800" dirty="0" smtClean="0"/>
              <a:t> </a:t>
            </a:r>
            <a:r>
              <a:rPr lang="en-US" sz="1800" dirty="0" err="1" smtClean="0"/>
              <a:t>smo</a:t>
            </a:r>
            <a:r>
              <a:rPr lang="en-US" sz="1800" dirty="0" smtClean="0"/>
              <a:t> </a:t>
            </a:r>
            <a:r>
              <a:rPr lang="en-US" sz="1800" dirty="0" err="1" smtClean="0"/>
              <a:t>centralu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dojavu</a:t>
            </a:r>
            <a:r>
              <a:rPr lang="en-US" sz="1800" dirty="0" smtClean="0"/>
              <a:t> </a:t>
            </a:r>
            <a:r>
              <a:rPr lang="en-US" sz="1800" dirty="0" err="1" smtClean="0"/>
              <a:t>požara</a:t>
            </a:r>
            <a:r>
              <a:rPr lang="en-US" sz="1800" dirty="0" smtClean="0"/>
              <a:t>. </a:t>
            </a:r>
            <a:r>
              <a:rPr lang="en-US" sz="1800" dirty="0" err="1" smtClean="0"/>
              <a:t>Odnosno</a:t>
            </a:r>
            <a:r>
              <a:rPr lang="en-US" sz="1800" dirty="0" smtClean="0"/>
              <a:t> </a:t>
            </a:r>
            <a:r>
              <a:rPr lang="en-US" sz="1800" dirty="0" err="1" smtClean="0"/>
              <a:t>akcenat</a:t>
            </a:r>
            <a:r>
              <a:rPr lang="en-US" sz="1800" dirty="0" smtClean="0"/>
              <a:t> je </a:t>
            </a:r>
            <a:r>
              <a:rPr lang="en-US" sz="1800" dirty="0" err="1" smtClean="0"/>
              <a:t>dat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zamjeni</a:t>
            </a:r>
            <a:r>
              <a:rPr lang="en-US" sz="1800" dirty="0" smtClean="0"/>
              <a:t> </a:t>
            </a:r>
            <a:r>
              <a:rPr lang="en-US" sz="1800" dirty="0" err="1" smtClean="0"/>
              <a:t>starih</a:t>
            </a:r>
            <a:r>
              <a:rPr lang="en-US" sz="1800" dirty="0" smtClean="0"/>
              <a:t> </a:t>
            </a:r>
            <a:r>
              <a:rPr lang="en-US" sz="1800" dirty="0" err="1" smtClean="0"/>
              <a:t>javljača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u </a:t>
            </a:r>
            <a:r>
              <a:rPr lang="en-US" sz="1800" dirty="0" err="1" smtClean="0"/>
              <a:t>sebi</a:t>
            </a:r>
            <a:r>
              <a:rPr lang="en-US" sz="1800" dirty="0" smtClean="0"/>
              <a:t> </a:t>
            </a:r>
            <a:r>
              <a:rPr lang="en-US" sz="1800" dirty="0" err="1" smtClean="0"/>
              <a:t>sadržavali</a:t>
            </a:r>
            <a:r>
              <a:rPr lang="en-US" sz="1800" dirty="0" smtClean="0"/>
              <a:t> </a:t>
            </a:r>
            <a:r>
              <a:rPr lang="en-US" sz="1800" dirty="0" err="1" smtClean="0"/>
              <a:t>radioaktivne</a:t>
            </a:r>
            <a:r>
              <a:rPr lang="en-US" sz="1800" dirty="0" smtClean="0"/>
              <a:t> </a:t>
            </a:r>
            <a:r>
              <a:rPr lang="en-US" sz="1800" dirty="0" err="1" smtClean="0"/>
              <a:t>materije</a:t>
            </a:r>
            <a:r>
              <a:rPr lang="en-US" sz="1800" dirty="0" smtClean="0"/>
              <a:t> </a:t>
            </a:r>
            <a:r>
              <a:rPr lang="en-US" sz="1800" dirty="0" err="1" smtClean="0"/>
              <a:t>novim</a:t>
            </a:r>
            <a:r>
              <a:rPr lang="en-US" sz="1800" dirty="0" smtClean="0"/>
              <a:t> </a:t>
            </a:r>
            <a:r>
              <a:rPr lang="en-US" sz="1800" dirty="0" err="1" smtClean="0"/>
              <a:t>adresabilnim</a:t>
            </a:r>
            <a:r>
              <a:rPr lang="en-US" sz="1800" dirty="0" smtClean="0"/>
              <a:t> </a:t>
            </a:r>
            <a:r>
              <a:rPr lang="en-US" sz="1800" dirty="0" err="1" smtClean="0"/>
              <a:t>senzorima</a:t>
            </a:r>
            <a:r>
              <a:rPr lang="en-US" sz="1800" dirty="0" smtClean="0"/>
              <a:t>.</a:t>
            </a:r>
          </a:p>
          <a:p>
            <a:pPr lvl="0"/>
            <a:r>
              <a:rPr lang="hr-HR" sz="1800" dirty="0" smtClean="0"/>
              <a:t>Postavljanjem unutrašnje mreže operatora T - Mobile </a:t>
            </a:r>
            <a:r>
              <a:rPr lang="en-US" sz="1800" dirty="0" err="1" smtClean="0"/>
              <a:t>unutar</a:t>
            </a:r>
            <a:r>
              <a:rPr lang="en-US" sz="1800" dirty="0" smtClean="0"/>
              <a:t> same HE "</a:t>
            </a:r>
            <a:r>
              <a:rPr lang="en-US" sz="1800" dirty="0" err="1" smtClean="0"/>
              <a:t>Piva</a:t>
            </a:r>
            <a:r>
              <a:rPr lang="en-US" sz="1800" dirty="0" smtClean="0"/>
              <a:t>" </a:t>
            </a:r>
            <a:r>
              <a:rPr lang="en-US" sz="1800" dirty="0" err="1" smtClean="0"/>
              <a:t>postignuta</a:t>
            </a:r>
            <a:r>
              <a:rPr lang="en-US" sz="1800" dirty="0" smtClean="0"/>
              <a:t> je </a:t>
            </a:r>
            <a:r>
              <a:rPr lang="en-US" sz="1800" dirty="0" err="1" smtClean="0"/>
              <a:t>veća</a:t>
            </a:r>
            <a:r>
              <a:rPr lang="en-US" sz="1800" dirty="0" smtClean="0"/>
              <a:t> </a:t>
            </a:r>
            <a:r>
              <a:rPr lang="en-US" sz="1800" dirty="0" err="1" smtClean="0"/>
              <a:t>mobilnost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samim</a:t>
            </a:r>
            <a:r>
              <a:rPr lang="en-US" sz="1800" dirty="0" smtClean="0"/>
              <a:t> </a:t>
            </a:r>
            <a:r>
              <a:rPr lang="en-US" sz="1800" dirty="0" err="1" smtClean="0"/>
              <a:t>tim</a:t>
            </a:r>
            <a:r>
              <a:rPr lang="en-US" sz="1800" dirty="0" smtClean="0"/>
              <a:t> </a:t>
            </a:r>
            <a:r>
              <a:rPr lang="en-US" sz="1800" dirty="0" err="1" smtClean="0"/>
              <a:t>poboljšana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komunikacija</a:t>
            </a:r>
            <a:r>
              <a:rPr lang="en-US" sz="1800" dirty="0" smtClean="0"/>
              <a:t> </a:t>
            </a:r>
            <a:r>
              <a:rPr lang="en-US" sz="1800" dirty="0" err="1" smtClean="0"/>
              <a:t>osoblja</a:t>
            </a:r>
            <a:r>
              <a:rPr lang="en-US" sz="1800" dirty="0" smtClean="0"/>
              <a:t> </a:t>
            </a:r>
            <a:r>
              <a:rPr lang="en-US" sz="1800" dirty="0" err="1" smtClean="0"/>
              <a:t>elektrane</a:t>
            </a:r>
            <a:r>
              <a:rPr lang="en-US" sz="1800" dirty="0" smtClean="0"/>
              <a:t>.</a:t>
            </a:r>
          </a:p>
          <a:p>
            <a:pPr lvl="0"/>
            <a:r>
              <a:rPr lang="en-US" sz="1800" dirty="0" smtClean="0"/>
              <a:t>U </a:t>
            </a:r>
            <a:r>
              <a:rPr lang="en-US" sz="1800" dirty="0" err="1" smtClean="0"/>
              <a:t>toku</a:t>
            </a:r>
            <a:r>
              <a:rPr lang="en-US" sz="1800" dirty="0" smtClean="0"/>
              <a:t> je </a:t>
            </a:r>
            <a:r>
              <a:rPr lang="en-US" sz="1800" dirty="0" err="1" smtClean="0"/>
              <a:t>izrada</a:t>
            </a:r>
            <a:r>
              <a:rPr lang="en-US" sz="1800" dirty="0" smtClean="0"/>
              <a:t> </a:t>
            </a:r>
            <a:r>
              <a:rPr lang="en-US" sz="1800" dirty="0" err="1" smtClean="0"/>
              <a:t>Idejnog</a:t>
            </a:r>
            <a:r>
              <a:rPr lang="en-US" sz="1800" dirty="0" smtClean="0"/>
              <a:t> </a:t>
            </a:r>
            <a:r>
              <a:rPr lang="en-US" sz="1800" dirty="0" err="1" smtClean="0"/>
              <a:t>projekta</a:t>
            </a:r>
            <a:r>
              <a:rPr lang="en-US" sz="1800" dirty="0" smtClean="0"/>
              <a:t>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</a:t>
            </a:r>
            <a:r>
              <a:rPr lang="en-US" sz="1800" dirty="0" err="1" smtClean="0"/>
              <a:t>upravljanja</a:t>
            </a:r>
            <a:r>
              <a:rPr lang="en-US" sz="1800" dirty="0" smtClean="0"/>
              <a:t> </a:t>
            </a:r>
            <a:r>
              <a:rPr lang="en-US" sz="1800" dirty="0" err="1" smtClean="0"/>
              <a:t>objektom</a:t>
            </a:r>
            <a:r>
              <a:rPr lang="en-US" sz="1800" dirty="0" smtClean="0"/>
              <a:t> HE "</a:t>
            </a:r>
            <a:r>
              <a:rPr lang="en-US" sz="1800" dirty="0" err="1" smtClean="0"/>
              <a:t>Piva</a:t>
            </a:r>
            <a:r>
              <a:rPr lang="en-US" sz="1800" dirty="0" smtClean="0"/>
              <a:t>" </a:t>
            </a:r>
            <a:r>
              <a:rPr lang="en-US" sz="1800" dirty="0" err="1" smtClean="0"/>
              <a:t>koji</a:t>
            </a:r>
            <a:r>
              <a:rPr lang="en-US" sz="1800" dirty="0" smtClean="0"/>
              <a:t> bi </a:t>
            </a:r>
            <a:r>
              <a:rPr lang="en-US" sz="1800" dirty="0" err="1" smtClean="0"/>
              <a:t>trebao</a:t>
            </a:r>
            <a:r>
              <a:rPr lang="en-US" sz="1800" dirty="0" smtClean="0"/>
              <a:t> u </a:t>
            </a:r>
            <a:r>
              <a:rPr lang="en-US" sz="1800" dirty="0" err="1" smtClean="0"/>
              <a:t>potpunosti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</a:t>
            </a:r>
            <a:r>
              <a:rPr lang="en-US" sz="1800" dirty="0" err="1" smtClean="0"/>
              <a:t>integriše</a:t>
            </a:r>
            <a:r>
              <a:rPr lang="en-US" sz="1800" dirty="0" smtClean="0"/>
              <a:t> </a:t>
            </a:r>
            <a:r>
              <a:rPr lang="en-US" sz="1800" dirty="0" err="1" smtClean="0"/>
              <a:t>postojeće</a:t>
            </a:r>
            <a:r>
              <a:rPr lang="en-US" sz="1800" dirty="0" smtClean="0"/>
              <a:t> </a:t>
            </a:r>
            <a:r>
              <a:rPr lang="en-US" sz="1800" dirty="0" err="1" smtClean="0"/>
              <a:t>sisteme</a:t>
            </a:r>
            <a:r>
              <a:rPr lang="en-US" sz="1800" dirty="0" smtClean="0"/>
              <a:t> </a:t>
            </a:r>
            <a:r>
              <a:rPr lang="en-US" sz="1800" dirty="0" err="1" smtClean="0"/>
              <a:t>niske</a:t>
            </a:r>
            <a:r>
              <a:rPr lang="en-US" sz="1800" dirty="0" smtClean="0"/>
              <a:t> </a:t>
            </a:r>
            <a:r>
              <a:rPr lang="en-US" sz="1800" dirty="0" err="1" smtClean="0"/>
              <a:t>struje</a:t>
            </a:r>
            <a:r>
              <a:rPr lang="en-US" sz="1800" dirty="0" smtClean="0"/>
              <a:t> u HE "</a:t>
            </a:r>
            <a:r>
              <a:rPr lang="en-US" sz="1800" dirty="0" err="1" smtClean="0"/>
              <a:t>Piva</a:t>
            </a:r>
            <a:r>
              <a:rPr lang="en-US" sz="1800" dirty="0" smtClean="0"/>
              <a:t>" </a:t>
            </a:r>
            <a:r>
              <a:rPr lang="en-US" sz="1800" dirty="0" err="1" smtClean="0"/>
              <a:t>kao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doda</a:t>
            </a:r>
            <a:r>
              <a:rPr lang="en-US" sz="1800" dirty="0" smtClean="0"/>
              <a:t> "</a:t>
            </a:r>
            <a:r>
              <a:rPr lang="en-US" sz="1800" dirty="0" err="1" smtClean="0"/>
              <a:t>nove</a:t>
            </a:r>
            <a:r>
              <a:rPr lang="en-US" sz="1800" dirty="0" smtClean="0"/>
              <a:t>" </a:t>
            </a:r>
            <a:r>
              <a:rPr lang="en-US" sz="1800" dirty="0" err="1" smtClean="0"/>
              <a:t>kao</a:t>
            </a:r>
            <a:r>
              <a:rPr lang="en-US" sz="1800" dirty="0" smtClean="0"/>
              <a:t> </a:t>
            </a:r>
            <a:r>
              <a:rPr lang="en-US" sz="1800" dirty="0" err="1" smtClean="0"/>
              <a:t>što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,</a:t>
            </a:r>
            <a:r>
              <a:rPr lang="en-US" sz="1800" b="1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rasvjete</a:t>
            </a:r>
            <a:r>
              <a:rPr lang="en-US" sz="1800" dirty="0" smtClean="0"/>
              <a:t> (</a:t>
            </a:r>
            <a:r>
              <a:rPr lang="en-US" sz="1800" dirty="0" err="1" smtClean="0"/>
              <a:t>opšte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nužne</a:t>
            </a:r>
            <a:r>
              <a:rPr lang="en-US" sz="1800" dirty="0" smtClean="0"/>
              <a:t>),</a:t>
            </a:r>
            <a:r>
              <a:rPr lang="en-US" sz="1800" b="1" dirty="0" smtClean="0"/>
              <a:t> </a:t>
            </a:r>
            <a:r>
              <a:rPr lang="en-US" sz="1800" dirty="0" smtClean="0">
                <a:hlinkClick r:id="rId2" tooltip="HVAC"/>
              </a:rPr>
              <a:t>HVAC</a:t>
            </a:r>
            <a:r>
              <a:rPr lang="en-US" sz="1800" dirty="0" smtClean="0"/>
              <a:t> </a:t>
            </a:r>
            <a:r>
              <a:rPr lang="en-US" sz="1800" dirty="0" err="1" smtClean="0"/>
              <a:t>sistem</a:t>
            </a:r>
            <a:r>
              <a:rPr lang="en-US" sz="1800" dirty="0" smtClean="0"/>
              <a:t> (</a:t>
            </a:r>
            <a:r>
              <a:rPr lang="en-US" sz="1800" dirty="0" err="1" smtClean="0"/>
              <a:t>grijanje</a:t>
            </a:r>
            <a:r>
              <a:rPr lang="en-US" sz="1800" dirty="0" smtClean="0"/>
              <a:t>, </a:t>
            </a:r>
            <a:r>
              <a:rPr lang="en-US" sz="1800" dirty="0" err="1" smtClean="0"/>
              <a:t>ventilacija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klimatizacija</a:t>
            </a:r>
            <a:r>
              <a:rPr lang="en-US" sz="1800" dirty="0" smtClean="0"/>
              <a:t>),</a:t>
            </a:r>
            <a:r>
              <a:rPr lang="en-US" sz="1800" b="1" dirty="0" smtClean="0"/>
              <a:t> </a:t>
            </a:r>
            <a:r>
              <a:rPr lang="en-US" sz="1800" dirty="0" err="1" smtClean="0"/>
              <a:t>protivprovaln</a:t>
            </a:r>
            <a:r>
              <a:rPr lang="sr-Latn-ME" sz="1800" dirty="0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b="1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kontrole</a:t>
            </a:r>
            <a:r>
              <a:rPr lang="en-US" sz="1800" dirty="0" smtClean="0"/>
              <a:t> </a:t>
            </a:r>
            <a:r>
              <a:rPr lang="en-US" sz="1800" dirty="0" err="1" smtClean="0"/>
              <a:t>pristupa</a:t>
            </a:r>
            <a:r>
              <a:rPr lang="en-US" sz="1800" dirty="0" smtClean="0"/>
              <a:t>.</a:t>
            </a:r>
          </a:p>
          <a:p>
            <a:pPr marL="0" indent="0" algn="just">
              <a:buNone/>
            </a:pPr>
            <a:endParaRPr lang="sr-Latn-ME" sz="1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2282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ME" sz="2400" dirty="0" smtClean="0"/>
          </a:p>
          <a:p>
            <a:pPr marL="0" indent="0" algn="ctr">
              <a:buNone/>
            </a:pPr>
            <a:endParaRPr lang="sr-Latn-ME" sz="2400" dirty="0"/>
          </a:p>
          <a:p>
            <a:pPr marL="0" indent="0" algn="ctr">
              <a:buNone/>
            </a:pPr>
            <a:r>
              <a:rPr lang="sr-Latn-ME" sz="4400" b="1" dirty="0" smtClean="0">
                <a:latin typeface="calibri (Body)"/>
              </a:rPr>
              <a:t>HVALA </a:t>
            </a:r>
            <a:r>
              <a:rPr lang="sr-Latn-ME" sz="4400" b="1" dirty="0">
                <a:latin typeface="calibri (Body)"/>
              </a:rPr>
              <a:t>NA PAŽNJI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xmlns="" val="40327249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/>
          </a:bodyPr>
          <a:lstStyle/>
          <a:p>
            <a:pPr defTabSz="914400"/>
            <a:r>
              <a:rPr lang="sr-Latn-ME" b="1" kern="1200" dirty="0">
                <a:solidFill>
                  <a:schemeClr val="tx1"/>
                </a:solidFill>
                <a:latin typeface="calibri (Headings)"/>
              </a:rPr>
              <a:t>Uvod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80512" cy="5544616"/>
          </a:xfrm>
        </p:spPr>
        <p:txBody>
          <a:bodyPr>
            <a:normAutofit/>
          </a:bodyPr>
          <a:lstStyle/>
          <a:p>
            <a:pPr algn="just"/>
            <a:r>
              <a:rPr lang="sr-Latn-ME" sz="1800" dirty="0" smtClean="0"/>
              <a:t>40 godina rada HE “Piva”...</a:t>
            </a:r>
          </a:p>
          <a:p>
            <a:pPr algn="just"/>
            <a:r>
              <a:rPr lang="sr-Latn-ME" sz="1800" dirty="0" smtClean="0"/>
              <a:t>I faza rekonstrukcije </a:t>
            </a:r>
            <a:r>
              <a:rPr lang="sr-Latn-ME" sz="1800" dirty="0" smtClean="0"/>
              <a:t>i </a:t>
            </a:r>
            <a:r>
              <a:rPr lang="sr-Latn-ME" sz="1800" dirty="0" smtClean="0"/>
              <a:t>modernizacije </a:t>
            </a:r>
            <a:r>
              <a:rPr lang="sr-Latn-ME" sz="1800" dirty="0" smtClean="0"/>
              <a:t>opreme </a:t>
            </a:r>
            <a:r>
              <a:rPr lang="sr-Latn-ME" sz="1800" dirty="0" smtClean="0"/>
              <a:t>je </a:t>
            </a:r>
            <a:r>
              <a:rPr lang="sr-Latn-ME" sz="1800" dirty="0" smtClean="0"/>
              <a:t>obuhvatila: zamjenu pobude na generatorima, ugradnju električnog kočenja, zamjenu visokonaponskih prekidača u razvodnom postrojenju 220 kV i zamjenu sabirničkih rastavljača u dalekovodnim poljima 220 kV. </a:t>
            </a:r>
          </a:p>
          <a:p>
            <a:pPr algn="just"/>
            <a:r>
              <a:rPr lang="sr-Latn-ME" sz="1800" dirty="0" smtClean="0"/>
              <a:t>II </a:t>
            </a:r>
            <a:r>
              <a:rPr lang="sr-Latn-ME" sz="1800" dirty="0" smtClean="0"/>
              <a:t>faza rekonstrukcije i modernizacije opreme i građevinskih objekata </a:t>
            </a:r>
            <a:r>
              <a:rPr lang="sr-Latn-ME" sz="1800" dirty="0" smtClean="0"/>
              <a:t>ima za</a:t>
            </a:r>
            <a:r>
              <a:rPr lang="sr-Latn-ME" sz="1800" dirty="0" smtClean="0"/>
              <a:t> </a:t>
            </a:r>
            <a:r>
              <a:rPr lang="sr-Latn-ME" sz="1800" dirty="0" smtClean="0"/>
              <a:t>cilj </a:t>
            </a:r>
            <a:r>
              <a:rPr lang="sr-Latn-ME" sz="1800" dirty="0" smtClean="0"/>
              <a:t>rekonstrukciju </a:t>
            </a:r>
            <a:r>
              <a:rPr lang="sr-Latn-ME" sz="1800" dirty="0" smtClean="0"/>
              <a:t>i </a:t>
            </a:r>
            <a:r>
              <a:rPr lang="sr-Latn-ME" sz="1800" dirty="0" smtClean="0"/>
              <a:t>modernizaciju </a:t>
            </a:r>
            <a:r>
              <a:rPr lang="sr-Latn-ME" sz="1800" dirty="0" smtClean="0"/>
              <a:t>opreme i objekata hidroelektrane, sa planiranim efektima povećanja pogonske spremnosti i sigurnosti rada Elektrane, kao i mogućnošću povećanja snage agregata. </a:t>
            </a:r>
          </a:p>
          <a:p>
            <a:pPr lvl="0" algn="just"/>
            <a:r>
              <a:rPr lang="en-US" sz="1800" dirty="0" smtClean="0"/>
              <a:t>Building </a:t>
            </a:r>
            <a:r>
              <a:rPr lang="en-US" sz="1800" dirty="0" err="1" smtClean="0"/>
              <a:t>Managment</a:t>
            </a:r>
            <a:r>
              <a:rPr lang="en-US" sz="1800" dirty="0" smtClean="0"/>
              <a:t> System (BMS),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upravljanja</a:t>
            </a:r>
            <a:r>
              <a:rPr lang="en-US" sz="1800" dirty="0" smtClean="0"/>
              <a:t> </a:t>
            </a:r>
            <a:r>
              <a:rPr lang="en-US" sz="1800" dirty="0" err="1" smtClean="0"/>
              <a:t>objektom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</a:t>
            </a:r>
            <a:r>
              <a:rPr lang="en-US" sz="1800" dirty="0" err="1" smtClean="0"/>
              <a:t>će</a:t>
            </a:r>
            <a:r>
              <a:rPr lang="en-US" sz="1800" dirty="0" smtClean="0"/>
              <a:t>  se </a:t>
            </a:r>
            <a:r>
              <a:rPr lang="sr-Latn-ME" sz="1800" dirty="0" smtClean="0"/>
              <a:t>vremenom </a:t>
            </a:r>
            <a:r>
              <a:rPr lang="en-US" sz="1800" dirty="0" err="1" smtClean="0"/>
              <a:t>implementirati</a:t>
            </a:r>
            <a:r>
              <a:rPr lang="en-US" sz="1800" dirty="0" smtClean="0"/>
              <a:t> </a:t>
            </a:r>
            <a:r>
              <a:rPr lang="en-US" sz="1800" dirty="0" smtClean="0"/>
              <a:t>u HE "</a:t>
            </a:r>
            <a:r>
              <a:rPr lang="en-US" sz="1800" dirty="0" err="1" smtClean="0"/>
              <a:t>Piva</a:t>
            </a:r>
            <a:r>
              <a:rPr lang="en-US" sz="1800" dirty="0" smtClean="0"/>
              <a:t>“</a:t>
            </a:r>
            <a:r>
              <a:rPr lang="sr-Latn-ME" sz="1800" dirty="0" smtClean="0"/>
              <a:t>.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upravljanja</a:t>
            </a:r>
            <a:r>
              <a:rPr lang="en-US" sz="1800" dirty="0" smtClean="0"/>
              <a:t> </a:t>
            </a:r>
            <a:r>
              <a:rPr lang="en-US" sz="1800" dirty="0" err="1" smtClean="0"/>
              <a:t>objektom</a:t>
            </a:r>
            <a:r>
              <a:rPr lang="en-US" sz="1800" dirty="0" smtClean="0"/>
              <a:t> je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upravljanja</a:t>
            </a:r>
            <a:r>
              <a:rPr lang="en-US" sz="1800" dirty="0" smtClean="0"/>
              <a:t> </a:t>
            </a:r>
            <a:r>
              <a:rPr lang="en-US" sz="1800" dirty="0" err="1" smtClean="0"/>
              <a:t>objektima</a:t>
            </a:r>
            <a:r>
              <a:rPr lang="en-US" sz="1800" dirty="0" smtClean="0"/>
              <a:t> </a:t>
            </a:r>
            <a:r>
              <a:rPr lang="en-US" sz="1800" dirty="0" err="1" smtClean="0"/>
              <a:t>baziran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mikroprocesorskim</a:t>
            </a:r>
            <a:r>
              <a:rPr lang="en-US" sz="1800" dirty="0" smtClean="0"/>
              <a:t> </a:t>
            </a:r>
            <a:r>
              <a:rPr lang="en-US" sz="1800" dirty="0" err="1" smtClean="0"/>
              <a:t>kontrolerima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</a:t>
            </a:r>
            <a:r>
              <a:rPr lang="en-US" sz="1800" dirty="0" err="1" smtClean="0"/>
              <a:t>pruža</a:t>
            </a:r>
            <a:r>
              <a:rPr lang="en-US" sz="1800" dirty="0" smtClean="0"/>
              <a:t> </a:t>
            </a:r>
            <a:r>
              <a:rPr lang="en-US" sz="1800" dirty="0" err="1" smtClean="0"/>
              <a:t>mogućnost</a:t>
            </a:r>
            <a:r>
              <a:rPr lang="en-US" sz="1800" dirty="0" smtClean="0"/>
              <a:t> </a:t>
            </a:r>
            <a:r>
              <a:rPr lang="en-US" sz="1800" dirty="0" err="1" smtClean="0"/>
              <a:t>centralizovanog</a:t>
            </a:r>
            <a:r>
              <a:rPr lang="en-US" sz="1800" dirty="0" smtClean="0"/>
              <a:t> </a:t>
            </a:r>
            <a:r>
              <a:rPr lang="en-US" sz="1800" dirty="0" err="1" smtClean="0"/>
              <a:t>upravljanja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nadgledanja</a:t>
            </a:r>
            <a:r>
              <a:rPr lang="en-US" sz="1800" dirty="0" smtClean="0"/>
              <a:t> </a:t>
            </a:r>
            <a:r>
              <a:rPr lang="en-US" sz="1800" dirty="0" err="1" smtClean="0"/>
              <a:t>mašinske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elektro</a:t>
            </a:r>
            <a:r>
              <a:rPr lang="en-US" sz="1800" dirty="0" smtClean="0"/>
              <a:t> </a:t>
            </a:r>
            <a:r>
              <a:rPr lang="en-US" sz="1800" dirty="0" err="1" smtClean="0"/>
              <a:t>opreme</a:t>
            </a:r>
            <a:r>
              <a:rPr lang="en-US" sz="1800" dirty="0" smtClean="0"/>
              <a:t> u </a:t>
            </a:r>
            <a:r>
              <a:rPr lang="en-US" sz="1800" dirty="0" err="1" smtClean="0"/>
              <a:t>objektu</a:t>
            </a:r>
            <a:r>
              <a:rPr lang="en-US" sz="1800" dirty="0" smtClean="0"/>
              <a:t>. </a:t>
            </a:r>
            <a:r>
              <a:rPr lang="en-US" sz="1800" dirty="0" err="1" smtClean="0"/>
              <a:t>Ovakvi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sistemi</a:t>
            </a:r>
            <a:r>
              <a:rPr lang="en-US" sz="1800" dirty="0" smtClean="0"/>
              <a:t> </a:t>
            </a:r>
            <a:r>
              <a:rPr lang="en-US" sz="1800" dirty="0" err="1" smtClean="0"/>
              <a:t>imaju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cilj</a:t>
            </a:r>
            <a:r>
              <a:rPr lang="en-US" sz="1800" dirty="0" smtClean="0"/>
              <a:t> </a:t>
            </a:r>
            <a:r>
              <a:rPr lang="en-US" sz="1800" dirty="0" err="1" smtClean="0"/>
              <a:t>smanjenje</a:t>
            </a:r>
            <a:r>
              <a:rPr lang="en-US" sz="1800" dirty="0" smtClean="0"/>
              <a:t> </a:t>
            </a:r>
            <a:r>
              <a:rPr lang="en-US" sz="1800" dirty="0" err="1" smtClean="0"/>
              <a:t>sopstvene</a:t>
            </a:r>
            <a:r>
              <a:rPr lang="en-US" sz="1800" dirty="0" smtClean="0"/>
              <a:t> </a:t>
            </a:r>
            <a:r>
              <a:rPr lang="en-US" sz="1800" dirty="0" err="1" smtClean="0"/>
              <a:t>potrošnje</a:t>
            </a:r>
            <a:r>
              <a:rPr lang="en-US" sz="1800" dirty="0" smtClean="0"/>
              <a:t> </a:t>
            </a:r>
            <a:r>
              <a:rPr lang="en-US" sz="1800" dirty="0" err="1" smtClean="0"/>
              <a:t>objekta</a:t>
            </a:r>
            <a:r>
              <a:rPr lang="en-US" sz="1800" dirty="0" smtClean="0"/>
              <a:t>, </a:t>
            </a:r>
            <a:r>
              <a:rPr lang="en-US" sz="1800" dirty="0" err="1" smtClean="0"/>
              <a:t>obezbjeđivanje</a:t>
            </a:r>
            <a:r>
              <a:rPr lang="en-US" sz="1800" dirty="0" smtClean="0"/>
              <a:t> </a:t>
            </a:r>
            <a:r>
              <a:rPr lang="en-US" sz="1800" dirty="0" err="1" smtClean="0"/>
              <a:t>višeg</a:t>
            </a:r>
            <a:r>
              <a:rPr lang="en-US" sz="1800" dirty="0" smtClean="0"/>
              <a:t> </a:t>
            </a:r>
            <a:r>
              <a:rPr lang="en-US" sz="1800" dirty="0" err="1" smtClean="0"/>
              <a:t>nivoa</a:t>
            </a:r>
            <a:r>
              <a:rPr lang="en-US" sz="1800" dirty="0" smtClean="0"/>
              <a:t> </a:t>
            </a:r>
            <a:r>
              <a:rPr lang="en-US" sz="1800" dirty="0" err="1" smtClean="0"/>
              <a:t>bezbjednosti</a:t>
            </a:r>
            <a:r>
              <a:rPr lang="en-US" sz="1800" dirty="0" smtClean="0"/>
              <a:t> </a:t>
            </a:r>
            <a:r>
              <a:rPr lang="en-US" sz="1800" dirty="0" err="1" smtClean="0"/>
              <a:t>ljudi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opreme</a:t>
            </a:r>
            <a:r>
              <a:rPr lang="en-US" sz="1800" dirty="0" smtClean="0"/>
              <a:t> u </a:t>
            </a:r>
            <a:r>
              <a:rPr lang="en-US" sz="1800" dirty="0" err="1" smtClean="0"/>
              <a:t>objektu</a:t>
            </a:r>
            <a:r>
              <a:rPr lang="en-US" sz="1800" dirty="0" smtClean="0"/>
              <a:t>, </a:t>
            </a:r>
            <a:r>
              <a:rPr lang="en-US" sz="1800" dirty="0" err="1" smtClean="0"/>
              <a:t>kreiranje</a:t>
            </a:r>
            <a:r>
              <a:rPr lang="en-US" sz="1800" dirty="0" smtClean="0"/>
              <a:t> </a:t>
            </a:r>
            <a:r>
              <a:rPr lang="en-US" sz="1800" dirty="0" err="1" smtClean="0"/>
              <a:t>različitih</a:t>
            </a:r>
            <a:r>
              <a:rPr lang="en-US" sz="1800" dirty="0" smtClean="0"/>
              <a:t> </a:t>
            </a:r>
            <a:r>
              <a:rPr lang="en-US" sz="1800" dirty="0" err="1" smtClean="0"/>
              <a:t>scenarija</a:t>
            </a:r>
            <a:r>
              <a:rPr lang="en-US" sz="1800" dirty="0" smtClean="0"/>
              <a:t> u </a:t>
            </a:r>
            <a:r>
              <a:rPr lang="en-US" sz="1800" dirty="0" err="1" smtClean="0"/>
              <a:t>slučaju</a:t>
            </a:r>
            <a:r>
              <a:rPr lang="en-US" sz="1800" dirty="0" smtClean="0"/>
              <a:t> </a:t>
            </a:r>
            <a:r>
              <a:rPr lang="en-US" sz="1800" dirty="0" err="1" smtClean="0"/>
              <a:t>pojave</a:t>
            </a:r>
            <a:r>
              <a:rPr lang="en-US" sz="1800" dirty="0" smtClean="0"/>
              <a:t> </a:t>
            </a:r>
            <a:r>
              <a:rPr lang="en-US" sz="1800" dirty="0" err="1" smtClean="0"/>
              <a:t>vanrednih</a:t>
            </a:r>
            <a:r>
              <a:rPr lang="en-US" sz="1800" dirty="0" smtClean="0"/>
              <a:t> </a:t>
            </a:r>
            <a:r>
              <a:rPr lang="en-US" sz="1800" dirty="0" err="1" smtClean="0"/>
              <a:t>situacija</a:t>
            </a:r>
            <a:r>
              <a:rPr lang="en-US" sz="1800" dirty="0" smtClean="0"/>
              <a:t> u </a:t>
            </a:r>
            <a:r>
              <a:rPr lang="en-US" sz="1800" dirty="0" err="1" smtClean="0"/>
              <a:t>objektu</a:t>
            </a:r>
            <a:r>
              <a:rPr lang="en-US" sz="1800" dirty="0" smtClean="0"/>
              <a:t>.</a:t>
            </a:r>
            <a:endParaRPr lang="sr-Latn-ME" sz="1800" dirty="0" smtClean="0"/>
          </a:p>
          <a:p>
            <a:pPr lvl="0" algn="just"/>
            <a:r>
              <a:rPr lang="en-US" sz="1800" dirty="0" smtClean="0">
                <a:effectLst/>
                <a:latin typeface="calibri (Body)"/>
              </a:rPr>
              <a:t>P</a:t>
            </a:r>
            <a:r>
              <a:rPr lang="sr-Latn-ME" sz="1800" dirty="0" smtClean="0">
                <a:effectLst/>
                <a:latin typeface="calibri (Body)"/>
              </a:rPr>
              <a:t>rimjer... </a:t>
            </a:r>
            <a:endParaRPr lang="sr-Latn-ME" sz="1800" dirty="0">
              <a:effectLst/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9474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www.inza.ba/images/slike/iss2.jpg"/>
          <p:cNvPicPr>
            <a:picLocks noGrp="1"/>
          </p:cNvPicPr>
          <p:nvPr>
            <p:ph idx="1"/>
          </p:nvPr>
        </p:nvPicPr>
        <p:blipFill>
          <a:blip r:embed="rId2" cstate="print"/>
          <a:srcRect l="1290" t="1558" r="1459" b="1824"/>
          <a:stretch>
            <a:fillRect/>
          </a:stretch>
        </p:blipFill>
        <p:spPr bwMode="auto">
          <a:xfrm>
            <a:off x="251520" y="1240878"/>
            <a:ext cx="8712968" cy="44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49462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12067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r-Latn-ME" sz="1100" b="1" dirty="0" smtClean="0"/>
          </a:p>
          <a:p>
            <a:pPr algn="just"/>
            <a:r>
              <a:rPr lang="en-US" sz="1800" dirty="0" err="1" smtClean="0"/>
              <a:t>Benefiti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</a:t>
            </a:r>
            <a:r>
              <a:rPr lang="en-US" sz="1800" dirty="0" err="1" smtClean="0"/>
              <a:t>upravljanja</a:t>
            </a:r>
            <a:r>
              <a:rPr lang="en-US" sz="1800" dirty="0" smtClean="0"/>
              <a:t> </a:t>
            </a:r>
            <a:r>
              <a:rPr lang="en-US" sz="1800" dirty="0" err="1" smtClean="0"/>
              <a:t>objektom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: </a:t>
            </a:r>
            <a:endParaRPr lang="sr-Latn-ME" sz="18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dobra </a:t>
            </a:r>
            <a:r>
              <a:rPr lang="en-US" dirty="0" err="1" smtClean="0"/>
              <a:t>kontrola</a:t>
            </a:r>
            <a:r>
              <a:rPr lang="en-US" dirty="0" smtClean="0"/>
              <a:t>, </a:t>
            </a:r>
            <a:endParaRPr lang="sr-Latn-ME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zasebnog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 </a:t>
            </a:r>
            <a:r>
              <a:rPr lang="en-US" dirty="0" err="1" smtClean="0"/>
              <a:t>prostorijama</a:t>
            </a:r>
            <a:r>
              <a:rPr lang="en-US" dirty="0" smtClean="0"/>
              <a:t>, </a:t>
            </a:r>
            <a:endParaRPr lang="sr-Latn-ME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err="1" smtClean="0"/>
              <a:t>povećanje</a:t>
            </a:r>
            <a:r>
              <a:rPr lang="en-US" dirty="0" smtClean="0"/>
              <a:t> </a:t>
            </a:r>
            <a:r>
              <a:rPr lang="en-US" dirty="0" err="1" smtClean="0"/>
              <a:t>produktivnosti</a:t>
            </a:r>
            <a:r>
              <a:rPr lang="en-US" dirty="0" smtClean="0"/>
              <a:t>, </a:t>
            </a:r>
            <a:endParaRPr lang="sr-Latn-ME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monitoring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potrošnjom</a:t>
            </a:r>
            <a:r>
              <a:rPr lang="en-US" dirty="0" smtClean="0"/>
              <a:t>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, </a:t>
            </a:r>
            <a:endParaRPr lang="sr-Latn-ME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err="1" smtClean="0"/>
              <a:t>povećanje</a:t>
            </a:r>
            <a:r>
              <a:rPr lang="en-US" dirty="0" smtClean="0"/>
              <a:t> </a:t>
            </a:r>
            <a:r>
              <a:rPr lang="en-US" dirty="0" err="1" smtClean="0"/>
              <a:t>životnog</a:t>
            </a:r>
            <a:r>
              <a:rPr lang="en-US" dirty="0" smtClean="0"/>
              <a:t> </a:t>
            </a:r>
            <a:r>
              <a:rPr lang="en-US" dirty="0" err="1" smtClean="0"/>
              <a:t>vijeka</a:t>
            </a:r>
            <a:r>
              <a:rPr lang="en-US" dirty="0" smtClean="0"/>
              <a:t> </a:t>
            </a:r>
            <a:r>
              <a:rPr lang="en-US" dirty="0" err="1" smtClean="0"/>
              <a:t>opreme</a:t>
            </a:r>
            <a:r>
              <a:rPr lang="en-US" dirty="0" smtClean="0"/>
              <a:t>, </a:t>
            </a:r>
            <a:endParaRPr lang="sr-Latn-ME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err="1" smtClean="0"/>
              <a:t>efikasniji</a:t>
            </a:r>
            <a:r>
              <a:rPr lang="en-US" dirty="0" smtClean="0"/>
              <a:t> HVAC </a:t>
            </a:r>
            <a:r>
              <a:rPr lang="en-US" dirty="0" err="1" smtClean="0"/>
              <a:t>sistemi</a:t>
            </a:r>
            <a:r>
              <a:rPr lang="en-US" dirty="0" smtClean="0"/>
              <a:t>,  </a:t>
            </a:r>
            <a:endParaRPr lang="sr-Latn-ME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err="1" smtClean="0"/>
              <a:t>ušteda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vremenu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novcu</a:t>
            </a:r>
            <a:r>
              <a:rPr lang="en-US" dirty="0" smtClean="0"/>
              <a:t> 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održavanja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, </a:t>
            </a:r>
            <a:endParaRPr lang="sr-Latn-ME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err="1" smtClean="0"/>
              <a:t>centralno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 </a:t>
            </a:r>
            <a:r>
              <a:rPr lang="en-US" dirty="0" err="1" smtClean="0"/>
              <a:t>daljinsko</a:t>
            </a:r>
            <a:r>
              <a:rPr lang="en-US" dirty="0" smtClean="0"/>
              <a:t> </a:t>
            </a:r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monitoring  </a:t>
            </a:r>
            <a:r>
              <a:rPr lang="en-US" dirty="0" err="1" smtClean="0"/>
              <a:t>objekta</a:t>
            </a:r>
            <a:r>
              <a:rPr lang="en-US" dirty="0" smtClean="0"/>
              <a:t>, </a:t>
            </a:r>
            <a:endParaRPr lang="sr-Latn-ME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err="1" smtClean="0"/>
              <a:t>automatsko</a:t>
            </a:r>
            <a:r>
              <a:rPr lang="en-US" dirty="0" smtClean="0"/>
              <a:t> </a:t>
            </a:r>
            <a:r>
              <a:rPr lang="en-US" dirty="0" err="1" smtClean="0"/>
              <a:t>kreiranje</a:t>
            </a:r>
            <a:r>
              <a:rPr lang="en-US" dirty="0" smtClean="0"/>
              <a:t> </a:t>
            </a:r>
            <a:r>
              <a:rPr lang="en-US" dirty="0" err="1" smtClean="0"/>
              <a:t>plana</a:t>
            </a:r>
            <a:r>
              <a:rPr lang="en-US" dirty="0" smtClean="0"/>
              <a:t> </a:t>
            </a:r>
            <a:r>
              <a:rPr lang="en-US" dirty="0" err="1" smtClean="0"/>
              <a:t>održavanja</a:t>
            </a:r>
            <a:r>
              <a:rPr lang="en-US" dirty="0" smtClean="0"/>
              <a:t>, </a:t>
            </a:r>
            <a:r>
              <a:rPr lang="en-US" dirty="0" err="1" smtClean="0"/>
              <a:t>rano</a:t>
            </a:r>
            <a:r>
              <a:rPr lang="en-US" dirty="0" smtClean="0"/>
              <a:t> </a:t>
            </a:r>
            <a:r>
              <a:rPr lang="en-US" dirty="0" err="1" smtClean="0"/>
              <a:t>otkrivanje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u </a:t>
            </a:r>
            <a:r>
              <a:rPr lang="en-US" dirty="0" err="1" smtClean="0"/>
              <a:t>radu</a:t>
            </a:r>
            <a:r>
              <a:rPr lang="en-US" dirty="0" smtClean="0"/>
              <a:t> </a:t>
            </a:r>
            <a:r>
              <a:rPr lang="en-US" dirty="0" err="1" smtClean="0"/>
              <a:t>opreme</a:t>
            </a:r>
            <a:r>
              <a:rPr lang="en-US" dirty="0" smtClean="0"/>
              <a:t>. </a:t>
            </a:r>
            <a:endParaRPr lang="sr-Latn-ME" dirty="0" smtClean="0"/>
          </a:p>
          <a:p>
            <a:pPr lvl="1"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sr-Latn-ME" sz="1800" dirty="0" smtClean="0">
                <a:solidFill>
                  <a:prstClr val="black"/>
                </a:solidFill>
                <a:latin typeface="calibri (Body)"/>
              </a:rPr>
              <a:t> </a:t>
            </a:r>
            <a:r>
              <a:rPr lang="en-US" sz="1800" dirty="0" smtClean="0"/>
              <a:t>S</a:t>
            </a:r>
            <a:r>
              <a:rPr lang="sr-Latn-ME" sz="1800" dirty="0" smtClean="0"/>
              <a:t> </a:t>
            </a:r>
            <a:r>
              <a:rPr lang="en-US" sz="1800" dirty="0" err="1" smtClean="0"/>
              <a:t>obzirom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značaj</a:t>
            </a:r>
            <a:r>
              <a:rPr lang="en-US" sz="1800" dirty="0" smtClean="0"/>
              <a:t> </a:t>
            </a:r>
            <a:r>
              <a:rPr lang="en-US" sz="1800" dirty="0" err="1" smtClean="0"/>
              <a:t>objekta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činjenicu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je </a:t>
            </a:r>
            <a:r>
              <a:rPr lang="en-US" sz="1800" dirty="0" err="1" smtClean="0"/>
              <a:t>otpočela</a:t>
            </a:r>
            <a:r>
              <a:rPr lang="en-US" sz="1800" dirty="0" smtClean="0"/>
              <a:t> </a:t>
            </a:r>
            <a:r>
              <a:rPr lang="en-US" sz="1800" dirty="0" err="1" smtClean="0"/>
              <a:t>faza</a:t>
            </a:r>
            <a:r>
              <a:rPr lang="en-US" sz="1800" dirty="0" smtClean="0"/>
              <a:t> </a:t>
            </a:r>
            <a:r>
              <a:rPr lang="en-US" sz="1800" dirty="0" err="1" smtClean="0"/>
              <a:t>rekonstrukcije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modernizacije</a:t>
            </a:r>
            <a:r>
              <a:rPr lang="en-US" sz="1800" dirty="0" smtClean="0"/>
              <a:t> </a:t>
            </a:r>
            <a:r>
              <a:rPr lang="en-US" sz="1800" dirty="0" err="1" smtClean="0"/>
              <a:t>objekta</a:t>
            </a:r>
            <a:r>
              <a:rPr lang="en-US" sz="1800" dirty="0" smtClean="0"/>
              <a:t> HE "</a:t>
            </a:r>
            <a:r>
              <a:rPr lang="en-US" sz="1800" dirty="0" err="1" smtClean="0"/>
              <a:t>Piva</a:t>
            </a:r>
            <a:r>
              <a:rPr lang="en-US" sz="1800" dirty="0" smtClean="0"/>
              <a:t>", </a:t>
            </a:r>
            <a:r>
              <a:rPr lang="en-US" sz="1800" dirty="0" err="1" smtClean="0"/>
              <a:t>uvođenje</a:t>
            </a:r>
            <a:r>
              <a:rPr lang="en-US" sz="1800" dirty="0" smtClean="0"/>
              <a:t> </a:t>
            </a:r>
            <a:r>
              <a:rPr lang="en-US" sz="1800" dirty="0" err="1" smtClean="0"/>
              <a:t>ovakvog</a:t>
            </a:r>
            <a:r>
              <a:rPr lang="en-US" sz="1800" dirty="0" smtClean="0"/>
              <a:t> </a:t>
            </a:r>
            <a:r>
              <a:rPr lang="en-US" sz="1800" dirty="0" err="1" smtClean="0"/>
              <a:t>sistema</a:t>
            </a:r>
            <a:r>
              <a:rPr lang="en-US" sz="1800" dirty="0" smtClean="0"/>
              <a:t>  </a:t>
            </a:r>
            <a:r>
              <a:rPr lang="en-US" sz="1800" dirty="0" err="1" smtClean="0"/>
              <a:t>upravljanja</a:t>
            </a:r>
            <a:r>
              <a:rPr lang="en-US" sz="1800" dirty="0" smtClean="0"/>
              <a:t> je </a:t>
            </a:r>
            <a:r>
              <a:rPr lang="en-US" sz="1800" dirty="0" err="1" smtClean="0"/>
              <a:t>više</a:t>
            </a:r>
            <a:r>
              <a:rPr lang="en-US" sz="1800" dirty="0" smtClean="0"/>
              <a:t> </a:t>
            </a:r>
            <a:r>
              <a:rPr lang="en-US" sz="1800" dirty="0" err="1" smtClean="0"/>
              <a:t>nego</a:t>
            </a:r>
            <a:r>
              <a:rPr lang="en-US" sz="1800" dirty="0" smtClean="0"/>
              <a:t> </a:t>
            </a:r>
            <a:r>
              <a:rPr lang="en-US" sz="1800" dirty="0" err="1" smtClean="0"/>
              <a:t>neophodno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opravdano</a:t>
            </a:r>
            <a:r>
              <a:rPr lang="en-US" sz="1800" dirty="0" smtClean="0"/>
              <a:t>.</a:t>
            </a:r>
            <a:endParaRPr lang="sr-Latn-ME" sz="1800" dirty="0" smtClean="0">
              <a:solidFill>
                <a:prstClr val="black"/>
              </a:solidFill>
              <a:latin typeface="calibri (Body)"/>
            </a:endParaRPr>
          </a:p>
          <a:p>
            <a:pPr marL="0" indent="0">
              <a:buNone/>
            </a:pPr>
            <a:endParaRPr lang="sr-Latn-ME" sz="1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9661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13" y="116632"/>
            <a:ext cx="8230581" cy="562512"/>
          </a:xfrm>
        </p:spPr>
        <p:txBody>
          <a:bodyPr/>
          <a:lstStyle/>
          <a:p>
            <a:pPr algn="ctr" defTabSz="914400"/>
            <a:r>
              <a:rPr lang="en-US" kern="1200" dirty="0" smtClean="0">
                <a:solidFill>
                  <a:schemeClr val="tx1"/>
                </a:solidFill>
                <a:latin typeface="calibri (Headings)"/>
              </a:rPr>
              <a:t>S</a:t>
            </a:r>
            <a:r>
              <a:rPr lang="sr-Latn-ME" kern="1200" dirty="0" smtClean="0">
                <a:solidFill>
                  <a:schemeClr val="tx1"/>
                </a:solidFill>
                <a:latin typeface="calibri (Headings)"/>
              </a:rPr>
              <a:t>poljne telekomunikacione veze HE “Piva”</a:t>
            </a:r>
            <a:endParaRPr lang="sr-Latn-ME" kern="1200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6710" y="836712"/>
            <a:ext cx="8230581" cy="5289085"/>
          </a:xfrm>
        </p:spPr>
        <p:txBody>
          <a:bodyPr/>
          <a:lstStyle/>
          <a:p>
            <a:pPr algn="just"/>
            <a:r>
              <a:rPr lang="hr-HR" sz="1800" dirty="0" smtClean="0"/>
              <a:t>Prilikom puštanja u rad, HE "Piva" je bila povezana sa TS Pljevlja (privremeno RP Bajina Bašta), TS Ribarevina i TS Kakanj preko jedno - kanalnih VF veza po dalekovodima i sa Nikšićem preko 120/24 kanalne PDH radio relejne veze HE Piva - Ostrog - Nikšić. Svi ovi analogni transmisioni sistemi su u međuvremenu ostali van upotrebe i uklonjeni.  </a:t>
            </a:r>
            <a:endParaRPr lang="en-US" sz="1800" dirty="0" smtClean="0"/>
          </a:p>
          <a:p>
            <a:pPr algn="just"/>
            <a:r>
              <a:rPr lang="hr-HR" sz="1800" dirty="0" smtClean="0"/>
              <a:t>Umjesto postojeće RR veze, po istoj trasi, izgrađena je nova SDH radio - relejna veza kapaciteta STM 1 (63 E1). U okviru ove veze HE "Piva" se povezala sa Nikišićem i to kapacitetom 10 E1 + 10 Mbit/s Ethernet. SDH multiplekser u HE "Piva" je opremljen jednom karticom 21 x E1 i jednom Ethernet karticom sa osam FE portova. Isto tako su opremljeni i SDH multiplekseri u Nikšiću i na HE "Perućica". Ovi SDH multiplekseri, zajedno sa multiplekserom na Ostrogu, čine posebnu LAN mrežu u okviru koje se sada obavljaju transparentni Ethernet servisi. </a:t>
            </a:r>
          </a:p>
          <a:p>
            <a:pPr algn="just"/>
            <a:r>
              <a:rPr lang="hr-HR" sz="1800" dirty="0" smtClean="0"/>
              <a:t>Sjeverni SDH prsten.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722317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05" y="116632"/>
            <a:ext cx="8230581" cy="49050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 (Headings)"/>
              </a:rPr>
              <a:t>T</a:t>
            </a:r>
            <a:r>
              <a:rPr lang="sr-Latn-ME" dirty="0" smtClean="0">
                <a:solidFill>
                  <a:schemeClr val="tx1"/>
                </a:solidFill>
                <a:latin typeface="calibri (Headings)"/>
              </a:rPr>
              <a:t>elefonski sistem</a:t>
            </a:r>
            <a:endParaRPr lang="sr-Latn-ME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67544" y="764704"/>
            <a:ext cx="8230581" cy="3075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800" dirty="0" smtClean="0"/>
              <a:t>Postojeći komutacioni sistem sada čine: nova digitalna telefonska centrala Aastra TSW (Ericsson MD110) za fiksne telefonske priključke, i spoljašnja - unutrašnja mreža operatora T - Mobile za grupne veze mobilnih telefona. Ovakav, postojeći komutacioni sistem ostaje u daljem radu.</a:t>
            </a:r>
            <a:endParaRPr lang="en-US" sz="1800" dirty="0" smtClean="0"/>
          </a:p>
          <a:p>
            <a:pPr algn="just"/>
            <a:r>
              <a:rPr lang="hr-HR" sz="1800" dirty="0" smtClean="0"/>
              <a:t>Prednost unutrašnje mreže operatora T - Mobile, koja je pokrila pojedine dijelove same elektrane koji se nalaze pod zemljom, se ogleda u većoj efikasnosti kao i boljoj komunikaciji osoblja HE "Piva" pri rješavanju pojedinih kvarova na agregatima. </a:t>
            </a:r>
            <a:endParaRPr lang="en-US" sz="1800" dirty="0" smtClean="0"/>
          </a:p>
          <a:p>
            <a:pPr marL="0" indent="0" algn="just">
              <a:buNone/>
            </a:pPr>
            <a:endParaRPr lang="en-US" sz="1800" b="1" kern="1200" dirty="0">
              <a:solidFill>
                <a:srgbClr val="0070C0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1106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30581" cy="5625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 (Headings)"/>
              </a:rPr>
              <a:t>S</a:t>
            </a:r>
            <a:r>
              <a:rPr lang="sr-Latn-ME" dirty="0" smtClean="0">
                <a:solidFill>
                  <a:schemeClr val="tx1"/>
                </a:solidFill>
                <a:latin typeface="calibri (Headings)"/>
              </a:rPr>
              <a:t>istem video nadzora</a:t>
            </a:r>
            <a:endParaRPr lang="sr-Latn-ME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30581" cy="5976664"/>
          </a:xfrm>
        </p:spPr>
        <p:txBody>
          <a:bodyPr/>
          <a:lstStyle/>
          <a:p>
            <a:pPr algn="just"/>
            <a:r>
              <a:rPr lang="sr-Latn-ME" sz="1600" dirty="0" err="1" smtClean="0"/>
              <a:t>I</a:t>
            </a:r>
            <a:r>
              <a:rPr lang="en-US" sz="1600" dirty="0" err="1" smtClean="0"/>
              <a:t>nstalisan</a:t>
            </a:r>
            <a:r>
              <a:rPr lang="en-US" sz="1600" dirty="0" smtClean="0"/>
              <a:t>  je </a:t>
            </a:r>
            <a:r>
              <a:rPr lang="en-US" sz="1600" dirty="0" err="1" smtClean="0"/>
              <a:t>sistem</a:t>
            </a:r>
            <a:r>
              <a:rPr lang="en-US" sz="1600" dirty="0" smtClean="0"/>
              <a:t>  IP video  </a:t>
            </a:r>
            <a:r>
              <a:rPr lang="en-US" sz="1600" dirty="0" err="1" smtClean="0"/>
              <a:t>nadzora</a:t>
            </a:r>
            <a:r>
              <a:rPr lang="en-US" sz="1600" dirty="0" smtClean="0"/>
              <a:t> </a:t>
            </a:r>
            <a:r>
              <a:rPr lang="en-US" sz="1600" dirty="0" err="1" smtClean="0"/>
              <a:t>koji</a:t>
            </a:r>
            <a:r>
              <a:rPr lang="en-US" sz="1600" dirty="0" smtClean="0"/>
              <a:t> je </a:t>
            </a:r>
            <a:r>
              <a:rPr lang="en-US" sz="1600" dirty="0" err="1" smtClean="0"/>
              <a:t>zasnovan</a:t>
            </a:r>
            <a:r>
              <a:rPr lang="en-US" sz="1600" dirty="0" smtClean="0"/>
              <a:t>  </a:t>
            </a:r>
            <a:r>
              <a:rPr lang="en-US" sz="1600" dirty="0" err="1" smtClean="0"/>
              <a:t>na</a:t>
            </a:r>
            <a:r>
              <a:rPr lang="en-US" sz="1600" dirty="0" smtClean="0"/>
              <a:t>  ONVIF - u (Open Network Video Interface). Open Network Video Interface </a:t>
            </a:r>
            <a:r>
              <a:rPr lang="en-US" sz="1600" dirty="0" err="1" smtClean="0"/>
              <a:t>jeste</a:t>
            </a:r>
            <a:r>
              <a:rPr lang="en-US" sz="1600" dirty="0" smtClean="0"/>
              <a:t> </a:t>
            </a:r>
            <a:r>
              <a:rPr lang="en-US" sz="1600" dirty="0" err="1" smtClean="0"/>
              <a:t>uspostavljanje</a:t>
            </a:r>
            <a:r>
              <a:rPr lang="en-US" sz="1600" dirty="0" smtClean="0"/>
              <a:t> </a:t>
            </a:r>
            <a:r>
              <a:rPr lang="en-US" sz="1600" dirty="0" err="1" smtClean="0"/>
              <a:t>globalnog</a:t>
            </a:r>
            <a:r>
              <a:rPr lang="en-US" sz="1600" dirty="0" smtClean="0"/>
              <a:t> </a:t>
            </a:r>
            <a:r>
              <a:rPr lang="en-US" sz="1600" dirty="0" err="1" smtClean="0"/>
              <a:t>standarda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interfejs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video </a:t>
            </a:r>
            <a:r>
              <a:rPr lang="en-US" sz="1600" dirty="0" err="1" smtClean="0"/>
              <a:t>proizvode</a:t>
            </a:r>
            <a:r>
              <a:rPr lang="en-US" sz="1600" dirty="0" smtClean="0"/>
              <a:t> </a:t>
            </a:r>
            <a:r>
              <a:rPr lang="en-US" sz="1600" dirty="0" err="1" smtClean="0"/>
              <a:t>zasnovane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IP </a:t>
            </a:r>
            <a:r>
              <a:rPr lang="en-US" sz="1600" dirty="0" err="1" smtClean="0"/>
              <a:t>mrežama</a:t>
            </a:r>
            <a:r>
              <a:rPr lang="en-US" sz="1600" dirty="0" smtClean="0"/>
              <a:t>, </a:t>
            </a:r>
            <a:r>
              <a:rPr lang="en-US" sz="1600" dirty="0" err="1" smtClean="0"/>
              <a:t>radi</a:t>
            </a:r>
            <a:r>
              <a:rPr lang="en-US" sz="1600" dirty="0" smtClean="0"/>
              <a:t> </a:t>
            </a:r>
            <a:r>
              <a:rPr lang="en-US" sz="1600" dirty="0" err="1" smtClean="0"/>
              <a:t>obezbeđivanja</a:t>
            </a:r>
            <a:r>
              <a:rPr lang="en-US" sz="1600" dirty="0" smtClean="0"/>
              <a:t> </a:t>
            </a:r>
            <a:r>
              <a:rPr lang="en-US" sz="1600" dirty="0" err="1" smtClean="0"/>
              <a:t>međusobne</a:t>
            </a:r>
            <a:r>
              <a:rPr lang="en-US" sz="1600" dirty="0" smtClean="0"/>
              <a:t> </a:t>
            </a:r>
            <a:r>
              <a:rPr lang="en-US" sz="1600" dirty="0" err="1" smtClean="0"/>
              <a:t>kompatibilnosti</a:t>
            </a:r>
            <a:r>
              <a:rPr lang="en-US" sz="1600" dirty="0" smtClean="0"/>
              <a:t> </a:t>
            </a:r>
            <a:r>
              <a:rPr lang="en-US" sz="1600" dirty="0" err="1" smtClean="0"/>
              <a:t>između</a:t>
            </a:r>
            <a:r>
              <a:rPr lang="en-US" sz="1600" dirty="0" smtClean="0"/>
              <a:t> </a:t>
            </a:r>
            <a:r>
              <a:rPr lang="en-US" sz="1600" dirty="0" err="1" smtClean="0"/>
              <a:t>mrežnih</a:t>
            </a:r>
            <a:r>
              <a:rPr lang="en-US" sz="1600" dirty="0" smtClean="0"/>
              <a:t> video </a:t>
            </a:r>
            <a:r>
              <a:rPr lang="en-US" sz="1600" dirty="0" err="1" smtClean="0"/>
              <a:t>proizvoda</a:t>
            </a:r>
            <a:r>
              <a:rPr lang="en-US" sz="1600" dirty="0" smtClean="0"/>
              <a:t> </a:t>
            </a:r>
            <a:r>
              <a:rPr lang="en-US" sz="1600" dirty="0" err="1" smtClean="0"/>
              <a:t>različitih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proizvođača</a:t>
            </a:r>
            <a:r>
              <a:rPr lang="en-US" sz="1600" dirty="0" smtClean="0"/>
              <a:t>. </a:t>
            </a:r>
            <a:r>
              <a:rPr lang="en-US" sz="1600" dirty="0" err="1" smtClean="0"/>
              <a:t>Svi</a:t>
            </a:r>
            <a:r>
              <a:rPr lang="en-US" sz="1600" dirty="0" smtClean="0"/>
              <a:t> </a:t>
            </a:r>
            <a:r>
              <a:rPr lang="en-US" sz="1600" dirty="0" err="1" smtClean="0"/>
              <a:t>instalisani</a:t>
            </a:r>
            <a:r>
              <a:rPr lang="en-US" sz="1600" dirty="0" smtClean="0"/>
              <a:t> </a:t>
            </a:r>
            <a:r>
              <a:rPr lang="en-US" sz="1600" dirty="0" err="1" smtClean="0"/>
              <a:t>elementi</a:t>
            </a:r>
            <a:r>
              <a:rPr lang="en-US" sz="1600" dirty="0" smtClean="0"/>
              <a:t> video 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proizvoda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prenos</a:t>
            </a:r>
            <a:r>
              <a:rPr lang="en-US" sz="1600" dirty="0" smtClean="0"/>
              <a:t> video </a:t>
            </a:r>
            <a:r>
              <a:rPr lang="en-US" sz="1600" dirty="0" err="1" smtClean="0"/>
              <a:t>zapisa</a:t>
            </a:r>
            <a:r>
              <a:rPr lang="en-US" sz="1600" dirty="0" smtClean="0"/>
              <a:t> </a:t>
            </a:r>
            <a:r>
              <a:rPr lang="en-US" sz="1600" dirty="0" err="1" smtClean="0"/>
              <a:t>putem</a:t>
            </a:r>
            <a:r>
              <a:rPr lang="en-US" sz="1600" dirty="0" smtClean="0"/>
              <a:t> IP </a:t>
            </a:r>
            <a:r>
              <a:rPr lang="en-US" sz="1600" dirty="0" err="1" smtClean="0"/>
              <a:t>mreže</a:t>
            </a:r>
            <a:r>
              <a:rPr lang="en-US" sz="1600" dirty="0" smtClean="0"/>
              <a:t> u HE "</a:t>
            </a:r>
            <a:r>
              <a:rPr lang="en-US" sz="1600" dirty="0" err="1" smtClean="0"/>
              <a:t>Piva</a:t>
            </a:r>
            <a:r>
              <a:rPr lang="en-US" sz="1600" dirty="0" smtClean="0"/>
              <a:t>", </a:t>
            </a:r>
            <a:r>
              <a:rPr lang="en-US" sz="1600" dirty="0" err="1" smtClean="0"/>
              <a:t>kompatibilni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ONVIF - </a:t>
            </a:r>
            <a:r>
              <a:rPr lang="en-US" sz="1600" dirty="0" err="1" smtClean="0"/>
              <a:t>om</a:t>
            </a:r>
            <a:r>
              <a:rPr lang="en-US" sz="1600" dirty="0" smtClean="0"/>
              <a:t>, </a:t>
            </a:r>
            <a:r>
              <a:rPr lang="en-US" sz="1600" dirty="0" err="1" smtClean="0"/>
              <a:t>što</a:t>
            </a:r>
            <a:r>
              <a:rPr lang="en-US" sz="1600" dirty="0" smtClean="0"/>
              <a:t> </a:t>
            </a:r>
            <a:r>
              <a:rPr lang="en-US" sz="1600" dirty="0" err="1" smtClean="0"/>
              <a:t>obuhvata</a:t>
            </a:r>
            <a:r>
              <a:rPr lang="en-US" sz="1600" dirty="0" smtClean="0"/>
              <a:t> </a:t>
            </a:r>
            <a:r>
              <a:rPr lang="en-US" sz="1600" dirty="0" err="1" smtClean="0"/>
              <a:t>kamere</a:t>
            </a:r>
            <a:r>
              <a:rPr lang="en-US" sz="1600" dirty="0" smtClean="0"/>
              <a:t>, </a:t>
            </a:r>
            <a:r>
              <a:rPr lang="en-US" sz="1600" dirty="0" err="1" smtClean="0"/>
              <a:t>enkodere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dekodere</a:t>
            </a:r>
            <a:r>
              <a:rPr lang="en-US" sz="1600" dirty="0" smtClean="0"/>
              <a:t>. </a:t>
            </a:r>
            <a:endParaRPr lang="sr-Latn-ME" sz="1600" dirty="0" smtClean="0"/>
          </a:p>
          <a:p>
            <a:pPr algn="just"/>
            <a:r>
              <a:rPr lang="en-US" sz="1600" dirty="0" err="1" smtClean="0"/>
              <a:t>Prvenstveno</a:t>
            </a:r>
            <a:r>
              <a:rPr lang="en-US" sz="1600" dirty="0" smtClean="0"/>
              <a:t> </a:t>
            </a:r>
            <a:r>
              <a:rPr lang="en-US" sz="1600" dirty="0" err="1" smtClean="0"/>
              <a:t>zbog</a:t>
            </a:r>
            <a:r>
              <a:rPr lang="en-US" sz="1600" dirty="0" smtClean="0"/>
              <a:t> </a:t>
            </a:r>
            <a:r>
              <a:rPr lang="en-US" sz="1600" dirty="0" err="1" smtClean="0"/>
              <a:t>samog</a:t>
            </a:r>
            <a:r>
              <a:rPr lang="en-US" sz="1600" dirty="0" smtClean="0"/>
              <a:t> </a:t>
            </a:r>
            <a:r>
              <a:rPr lang="en-US" sz="1600" dirty="0" err="1" smtClean="0"/>
              <a:t>značaja</a:t>
            </a:r>
            <a:r>
              <a:rPr lang="en-US" sz="1600" dirty="0" smtClean="0"/>
              <a:t> </a:t>
            </a:r>
            <a:r>
              <a:rPr lang="en-US" sz="1600" dirty="0" err="1" smtClean="0"/>
              <a:t>objekta</a:t>
            </a:r>
            <a:r>
              <a:rPr lang="en-US" sz="1600" dirty="0" smtClean="0"/>
              <a:t> </a:t>
            </a:r>
            <a:r>
              <a:rPr lang="en-US" sz="1600" dirty="0" err="1" smtClean="0"/>
              <a:t>kakav</a:t>
            </a:r>
            <a:r>
              <a:rPr lang="en-US" sz="1600" dirty="0" smtClean="0"/>
              <a:t> </a:t>
            </a:r>
            <a:r>
              <a:rPr lang="en-US" sz="1600" dirty="0" err="1" smtClean="0"/>
              <a:t>jeste</a:t>
            </a:r>
            <a:r>
              <a:rPr lang="en-US" sz="1600" dirty="0" smtClean="0"/>
              <a:t> HE "</a:t>
            </a:r>
            <a:r>
              <a:rPr lang="en-US" sz="1600" dirty="0" err="1" smtClean="0"/>
              <a:t>Piva</a:t>
            </a:r>
            <a:r>
              <a:rPr lang="en-US" sz="1600" dirty="0" smtClean="0"/>
              <a:t>", </a:t>
            </a:r>
            <a:r>
              <a:rPr lang="en-US" sz="1600" dirty="0" err="1" smtClean="0"/>
              <a:t>kao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zbog</a:t>
            </a:r>
            <a:r>
              <a:rPr lang="en-US" sz="1600" dirty="0" smtClean="0"/>
              <a:t> </a:t>
            </a:r>
            <a:r>
              <a:rPr lang="en-US" sz="1600" dirty="0" err="1" smtClean="0"/>
              <a:t>loše</a:t>
            </a:r>
            <a:r>
              <a:rPr lang="en-US" sz="1600" dirty="0" smtClean="0"/>
              <a:t> </a:t>
            </a:r>
            <a:r>
              <a:rPr lang="en-US" sz="1600" dirty="0" err="1" smtClean="0"/>
              <a:t>vidljivosti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pojedinim</a:t>
            </a:r>
            <a:r>
              <a:rPr lang="en-US" sz="1600" dirty="0" smtClean="0"/>
              <a:t> </a:t>
            </a:r>
            <a:r>
              <a:rPr lang="en-US" sz="1600" dirty="0" err="1" smtClean="0"/>
              <a:t>dijelovima</a:t>
            </a:r>
            <a:r>
              <a:rPr lang="en-US" sz="1600" dirty="0" smtClean="0"/>
              <a:t> </a:t>
            </a:r>
            <a:r>
              <a:rPr lang="en-US" sz="1600" dirty="0" err="1" smtClean="0"/>
              <a:t>objekta</a:t>
            </a:r>
            <a:r>
              <a:rPr lang="en-US" sz="1600" dirty="0" smtClean="0"/>
              <a:t>, </a:t>
            </a:r>
            <a:r>
              <a:rPr lang="en-US" sz="1600" dirty="0" err="1" smtClean="0"/>
              <a:t>kao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zbog</a:t>
            </a:r>
            <a:r>
              <a:rPr lang="en-US" sz="1600" dirty="0" smtClean="0"/>
              <a:t> </a:t>
            </a:r>
            <a:r>
              <a:rPr lang="en-US" sz="1600" dirty="0" err="1" smtClean="0"/>
              <a:t>česte</a:t>
            </a:r>
            <a:r>
              <a:rPr lang="en-US" sz="1600" dirty="0" smtClean="0"/>
              <a:t> </a:t>
            </a:r>
            <a:r>
              <a:rPr lang="en-US" sz="1600" dirty="0" err="1" smtClean="0"/>
              <a:t>magle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samoj</a:t>
            </a:r>
            <a:r>
              <a:rPr lang="en-US" sz="1600" dirty="0" smtClean="0"/>
              <a:t> </a:t>
            </a:r>
            <a:r>
              <a:rPr lang="en-US" sz="1600" dirty="0" err="1" smtClean="0"/>
              <a:t>brani</a:t>
            </a:r>
            <a:r>
              <a:rPr lang="en-US" sz="1600" dirty="0" smtClean="0"/>
              <a:t> </a:t>
            </a:r>
            <a:r>
              <a:rPr lang="en-US" sz="1600" dirty="0" err="1" smtClean="0"/>
              <a:t>objekta</a:t>
            </a:r>
            <a:r>
              <a:rPr lang="en-US" sz="1600" dirty="0" smtClean="0"/>
              <a:t> (</a:t>
            </a:r>
            <a:r>
              <a:rPr lang="en-US" sz="1600" dirty="0" err="1" smtClean="0"/>
              <a:t>najvisočijoj</a:t>
            </a:r>
            <a:r>
              <a:rPr lang="en-US" sz="1600" dirty="0" smtClean="0"/>
              <a:t> u </a:t>
            </a:r>
            <a:r>
              <a:rPr lang="en-US" sz="1600" dirty="0" err="1" smtClean="0"/>
              <a:t>Evropi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svojih</a:t>
            </a:r>
            <a:r>
              <a:rPr lang="en-US" sz="1600" dirty="0" smtClean="0"/>
              <a:t> 220m) </a:t>
            </a:r>
            <a:r>
              <a:rPr lang="en-US" sz="1600" dirty="0" err="1" smtClean="0"/>
              <a:t>ugrađene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kamere</a:t>
            </a:r>
            <a:r>
              <a:rPr lang="en-US" sz="1600" dirty="0" smtClean="0"/>
              <a:t> </a:t>
            </a:r>
            <a:r>
              <a:rPr lang="en-US" sz="1600" dirty="0" err="1" smtClean="0"/>
              <a:t>visoke</a:t>
            </a:r>
            <a:r>
              <a:rPr lang="en-US" sz="1600" dirty="0" smtClean="0"/>
              <a:t> </a:t>
            </a:r>
            <a:r>
              <a:rPr lang="en-US" sz="1600" dirty="0" err="1" smtClean="0"/>
              <a:t>rezolucije</a:t>
            </a:r>
            <a:r>
              <a:rPr lang="en-US" sz="1600" dirty="0" smtClean="0"/>
              <a:t> </a:t>
            </a:r>
            <a:r>
              <a:rPr lang="en-US" sz="1600" dirty="0" err="1" smtClean="0"/>
              <a:t>kao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termovizijske</a:t>
            </a:r>
            <a:r>
              <a:rPr lang="en-US" sz="1600" dirty="0" smtClean="0"/>
              <a:t> </a:t>
            </a:r>
            <a:r>
              <a:rPr lang="en-US" sz="1600" dirty="0" err="1" smtClean="0"/>
              <a:t>kamere</a:t>
            </a:r>
            <a:r>
              <a:rPr lang="en-US" sz="1600" dirty="0" smtClean="0"/>
              <a:t>. </a:t>
            </a:r>
            <a:r>
              <a:rPr lang="en-US" sz="1600" dirty="0" err="1" smtClean="0"/>
              <a:t>Veza</a:t>
            </a:r>
            <a:r>
              <a:rPr lang="en-US" sz="1600" dirty="0" smtClean="0"/>
              <a:t> </a:t>
            </a:r>
            <a:r>
              <a:rPr lang="en-US" sz="1600" dirty="0" err="1" smtClean="0"/>
              <a:t>između</a:t>
            </a:r>
            <a:r>
              <a:rPr lang="en-US" sz="1600" dirty="0" smtClean="0"/>
              <a:t> </a:t>
            </a:r>
            <a:r>
              <a:rPr lang="en-US" sz="1600" dirty="0" err="1" smtClean="0"/>
              <a:t>pojedinih</a:t>
            </a:r>
            <a:r>
              <a:rPr lang="en-US" sz="1600" dirty="0" smtClean="0"/>
              <a:t> </a:t>
            </a:r>
            <a:r>
              <a:rPr lang="en-US" sz="1600" dirty="0" err="1" smtClean="0"/>
              <a:t>dijelova</a:t>
            </a:r>
            <a:r>
              <a:rPr lang="en-US" sz="1600" dirty="0" smtClean="0"/>
              <a:t> HE "</a:t>
            </a:r>
            <a:r>
              <a:rPr lang="en-US" sz="1600" dirty="0" err="1" smtClean="0"/>
              <a:t>Piva</a:t>
            </a:r>
            <a:r>
              <a:rPr lang="en-US" sz="1600" dirty="0" smtClean="0"/>
              <a:t>" </a:t>
            </a:r>
            <a:r>
              <a:rPr lang="en-US" sz="1600" dirty="0" err="1" smtClean="0"/>
              <a:t>koji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pokriveni</a:t>
            </a:r>
            <a:r>
              <a:rPr lang="en-US" sz="1600" dirty="0" smtClean="0"/>
              <a:t> video </a:t>
            </a:r>
            <a:r>
              <a:rPr lang="en-US" sz="1600" dirty="0" err="1" smtClean="0"/>
              <a:t>nadzorom</a:t>
            </a:r>
            <a:r>
              <a:rPr lang="en-US" sz="1600" dirty="0" smtClean="0"/>
              <a:t> </a:t>
            </a:r>
            <a:r>
              <a:rPr lang="en-US" sz="1600" dirty="0" err="1" smtClean="0"/>
              <a:t>jeste</a:t>
            </a:r>
            <a:r>
              <a:rPr lang="en-US" sz="1600" dirty="0" smtClean="0"/>
              <a:t> </a:t>
            </a:r>
            <a:r>
              <a:rPr lang="en-US" sz="1600" dirty="0" err="1" smtClean="0"/>
              <a:t>optika</a:t>
            </a:r>
            <a:r>
              <a:rPr lang="en-US" sz="1600" dirty="0" smtClean="0"/>
              <a:t> </a:t>
            </a:r>
            <a:r>
              <a:rPr lang="en-US" sz="1600" dirty="0" err="1" smtClean="0"/>
              <a:t>zbog</a:t>
            </a:r>
            <a:r>
              <a:rPr lang="en-US" sz="1600" dirty="0" smtClean="0"/>
              <a:t> </a:t>
            </a:r>
            <a:r>
              <a:rPr lang="en-US" sz="1600" dirty="0" err="1" smtClean="0"/>
              <a:t>velike</a:t>
            </a:r>
            <a:r>
              <a:rPr lang="en-US" sz="1600" dirty="0" smtClean="0"/>
              <a:t> </a:t>
            </a:r>
            <a:r>
              <a:rPr lang="en-US" sz="1600" dirty="0" err="1" smtClean="0"/>
              <a:t>izloženosti</a:t>
            </a:r>
            <a:r>
              <a:rPr lang="en-US" sz="1600" dirty="0" smtClean="0"/>
              <a:t> </a:t>
            </a:r>
            <a:r>
              <a:rPr lang="en-US" sz="1600" dirty="0" err="1" smtClean="0"/>
              <a:t>udaru</a:t>
            </a:r>
            <a:r>
              <a:rPr lang="en-US" sz="1600" dirty="0" smtClean="0"/>
              <a:t> </a:t>
            </a:r>
            <a:r>
              <a:rPr lang="en-US" sz="1600" dirty="0" err="1" smtClean="0"/>
              <a:t>groma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prenapona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pojedinim</a:t>
            </a:r>
            <a:r>
              <a:rPr lang="en-US" sz="1600" dirty="0" smtClean="0"/>
              <a:t> </a:t>
            </a:r>
            <a:r>
              <a:rPr lang="en-US" sz="1600" dirty="0" err="1" smtClean="0"/>
              <a:t>lokalitetima</a:t>
            </a:r>
            <a:r>
              <a:rPr lang="en-US" sz="1600" dirty="0" smtClean="0"/>
              <a:t> HE "</a:t>
            </a:r>
            <a:r>
              <a:rPr lang="en-US" sz="1600" dirty="0" err="1" smtClean="0"/>
              <a:t>Piva</a:t>
            </a:r>
            <a:r>
              <a:rPr lang="en-US" sz="1600" dirty="0" smtClean="0"/>
              <a:t>". </a:t>
            </a:r>
          </a:p>
          <a:p>
            <a:pPr algn="just"/>
            <a:r>
              <a:rPr lang="en-US" sz="1600" dirty="0" smtClean="0"/>
              <a:t>U </a:t>
            </a:r>
            <a:r>
              <a:rPr lang="en-US" sz="1600" dirty="0" err="1" smtClean="0"/>
              <a:t>osnovi</a:t>
            </a:r>
            <a:r>
              <a:rPr lang="en-US" sz="1600" dirty="0" smtClean="0"/>
              <a:t> 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video </a:t>
            </a:r>
            <a:r>
              <a:rPr lang="en-US" sz="1600" dirty="0" err="1" smtClean="0"/>
              <a:t>nadzora</a:t>
            </a:r>
            <a:r>
              <a:rPr lang="en-US" sz="1600" dirty="0" smtClean="0"/>
              <a:t> </a:t>
            </a:r>
            <a:r>
              <a:rPr lang="en-US" sz="1600" dirty="0" err="1" smtClean="0"/>
              <a:t>jesu</a:t>
            </a:r>
            <a:r>
              <a:rPr lang="en-US" sz="1600" dirty="0" smtClean="0"/>
              <a:t> </a:t>
            </a:r>
            <a:r>
              <a:rPr lang="en-US" sz="1600" dirty="0" err="1" smtClean="0"/>
              <a:t>mrežni</a:t>
            </a:r>
            <a:r>
              <a:rPr lang="en-US" sz="1600" dirty="0" smtClean="0"/>
              <a:t> </a:t>
            </a:r>
            <a:r>
              <a:rPr lang="en-US" sz="1600" dirty="0" err="1" smtClean="0"/>
              <a:t>rekabilni</a:t>
            </a:r>
            <a:r>
              <a:rPr lang="en-US" sz="1600" dirty="0" smtClean="0"/>
              <a:t>, </a:t>
            </a:r>
            <a:r>
              <a:rPr lang="en-US" sz="1600" dirty="0" err="1" smtClean="0"/>
              <a:t>potpuno</a:t>
            </a:r>
            <a:r>
              <a:rPr lang="en-US" sz="1600" dirty="0" smtClean="0"/>
              <a:t> </a:t>
            </a:r>
            <a:r>
              <a:rPr lang="en-US" sz="1600" dirty="0" err="1" smtClean="0"/>
              <a:t>modularani</a:t>
            </a:r>
            <a:r>
              <a:rPr lang="en-US" sz="1600" dirty="0" smtClean="0"/>
              <a:t>  </a:t>
            </a:r>
            <a:r>
              <a:rPr lang="en-US" sz="1600" dirty="0" err="1" smtClean="0"/>
              <a:t>iSCSI</a:t>
            </a:r>
            <a:r>
              <a:rPr lang="en-US" sz="1600" dirty="0" smtClean="0"/>
              <a:t>  </a:t>
            </a:r>
            <a:r>
              <a:rPr lang="en-US" sz="1600" dirty="0" err="1" smtClean="0"/>
              <a:t>snimači</a:t>
            </a:r>
            <a:r>
              <a:rPr lang="en-US" sz="1600" dirty="0" smtClean="0"/>
              <a:t> </a:t>
            </a:r>
            <a:r>
              <a:rPr lang="en-US" sz="1600" dirty="0" err="1" smtClean="0"/>
              <a:t>veličine</a:t>
            </a:r>
            <a:r>
              <a:rPr lang="en-US" sz="1600" dirty="0" smtClean="0"/>
              <a:t> 2U,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internim</a:t>
            </a:r>
            <a:r>
              <a:rPr lang="en-US" sz="1600" dirty="0" smtClean="0"/>
              <a:t> HDD - a </a:t>
            </a:r>
            <a:r>
              <a:rPr lang="en-US" sz="1600" dirty="0" err="1" smtClean="0"/>
              <a:t>sa</a:t>
            </a:r>
            <a:r>
              <a:rPr lang="en-US" sz="1600" dirty="0" smtClean="0"/>
              <a:t> 8 X 2 TB, </a:t>
            </a:r>
            <a:r>
              <a:rPr lang="en-US" sz="1600" dirty="0" err="1" smtClean="0"/>
              <a:t>proširiv</a:t>
            </a:r>
            <a:r>
              <a:rPr lang="en-US" sz="1600" dirty="0" smtClean="0"/>
              <a:t> do 192 HDD </a:t>
            </a:r>
            <a:r>
              <a:rPr lang="en-US" sz="1600" dirty="0" err="1" smtClean="0"/>
              <a:t>preko</a:t>
            </a:r>
            <a:r>
              <a:rPr lang="en-US" sz="1600" dirty="0" smtClean="0"/>
              <a:t> SAS </a:t>
            </a:r>
            <a:r>
              <a:rPr lang="en-US" sz="1600" dirty="0" err="1" smtClean="0"/>
              <a:t>interfejsa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 </a:t>
            </a:r>
            <a:r>
              <a:rPr lang="en-US" sz="1600" dirty="0" err="1" smtClean="0"/>
              <a:t>hardverskom</a:t>
            </a:r>
            <a:r>
              <a:rPr lang="en-US" sz="1600" dirty="0" smtClean="0"/>
              <a:t> RAID </a:t>
            </a:r>
            <a:r>
              <a:rPr lang="en-US" sz="1600" dirty="0" err="1" smtClean="0"/>
              <a:t>zaštitom</a:t>
            </a:r>
            <a:r>
              <a:rPr lang="en-US" sz="1600" dirty="0" smtClean="0"/>
              <a:t> (RAID - 5 </a:t>
            </a:r>
            <a:r>
              <a:rPr lang="en-US" sz="1600" dirty="0" err="1" smtClean="0"/>
              <a:t>i</a:t>
            </a:r>
            <a:r>
              <a:rPr lang="en-US" sz="1600" dirty="0" smtClean="0"/>
              <a:t> RAID -  6), </a:t>
            </a:r>
            <a:r>
              <a:rPr lang="en-US" sz="1600" dirty="0" err="1" smtClean="0"/>
              <a:t>predviđen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najviše</a:t>
            </a:r>
            <a:r>
              <a:rPr lang="en-US" sz="1600" dirty="0" smtClean="0"/>
              <a:t> </a:t>
            </a:r>
            <a:r>
              <a:rPr lang="en-US" sz="1600" dirty="0" err="1" smtClean="0"/>
              <a:t>performanse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 </a:t>
            </a:r>
            <a:r>
              <a:rPr lang="en-US" sz="1600" dirty="0" err="1" smtClean="0"/>
              <a:t>brzine</a:t>
            </a:r>
            <a:r>
              <a:rPr lang="en-US" sz="1600" dirty="0" smtClean="0"/>
              <a:t> </a:t>
            </a:r>
            <a:r>
              <a:rPr lang="en-US" sz="1600" dirty="0" err="1" smtClean="0"/>
              <a:t>rada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dva</a:t>
            </a:r>
            <a:r>
              <a:rPr lang="en-US" sz="1600" dirty="0" smtClean="0"/>
              <a:t> 10 Gigabit Ethernet </a:t>
            </a:r>
            <a:r>
              <a:rPr lang="en-US" sz="1600" dirty="0" err="1" smtClean="0"/>
              <a:t>porta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najveću</a:t>
            </a:r>
            <a:r>
              <a:rPr lang="en-US" sz="1600" dirty="0" smtClean="0"/>
              <a:t> </a:t>
            </a:r>
            <a:r>
              <a:rPr lang="en-US" sz="1600" dirty="0" err="1" smtClean="0"/>
              <a:t>brzinu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iSCSI</a:t>
            </a:r>
            <a:r>
              <a:rPr lang="en-US" sz="1600" dirty="0" smtClean="0"/>
              <a:t> </a:t>
            </a:r>
            <a:r>
              <a:rPr lang="en-US" sz="1600" dirty="0" err="1" smtClean="0"/>
              <a:t>povezivanje</a:t>
            </a:r>
            <a:r>
              <a:rPr lang="en-US" sz="1600" dirty="0" smtClean="0"/>
              <a:t>. </a:t>
            </a:r>
            <a:r>
              <a:rPr lang="en-US" sz="1600" dirty="0" err="1" smtClean="0"/>
              <a:t>Drugi</a:t>
            </a:r>
            <a:r>
              <a:rPr lang="en-US" sz="1600" dirty="0" smtClean="0"/>
              <a:t>  </a:t>
            </a:r>
            <a:r>
              <a:rPr lang="en-US" sz="1600" dirty="0" err="1" smtClean="0"/>
              <a:t>uređaj</a:t>
            </a:r>
            <a:r>
              <a:rPr lang="en-US" sz="1600" dirty="0" smtClean="0"/>
              <a:t>  je </a:t>
            </a:r>
            <a:r>
              <a:rPr lang="en-US" sz="1600" dirty="0" err="1" smtClean="0"/>
              <a:t>dat</a:t>
            </a:r>
            <a:r>
              <a:rPr lang="en-US" sz="1600" dirty="0" smtClean="0"/>
              <a:t> </a:t>
            </a:r>
            <a:r>
              <a:rPr lang="en-US" sz="1600" dirty="0" err="1" smtClean="0"/>
              <a:t>kao</a:t>
            </a:r>
            <a:r>
              <a:rPr lang="en-US" sz="1600" dirty="0" smtClean="0"/>
              <a:t> </a:t>
            </a:r>
            <a:r>
              <a:rPr lang="en-US" sz="1600" dirty="0" err="1" smtClean="0"/>
              <a:t>opciono</a:t>
            </a:r>
            <a:r>
              <a:rPr lang="en-US" sz="1600" dirty="0" smtClean="0"/>
              <a:t> </a:t>
            </a:r>
            <a:r>
              <a:rPr lang="en-US" sz="1600" dirty="0" err="1" smtClean="0"/>
              <a:t>rješenje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on  </a:t>
            </a:r>
            <a:r>
              <a:rPr lang="en-US" sz="1600" dirty="0" err="1" smtClean="0"/>
              <a:t>obezbjeđuje</a:t>
            </a:r>
            <a:r>
              <a:rPr lang="en-US" sz="1600" dirty="0" smtClean="0"/>
              <a:t> 100%  </a:t>
            </a:r>
            <a:r>
              <a:rPr lang="en-US" sz="1600" dirty="0" err="1" smtClean="0"/>
              <a:t>redudansu</a:t>
            </a:r>
            <a:r>
              <a:rPr lang="en-US" sz="1600" dirty="0" smtClean="0"/>
              <a:t>.</a:t>
            </a:r>
            <a:endParaRPr lang="en-US" sz="1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ME" sz="1800" dirty="0">
              <a:latin typeface="calibri (Body)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613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76672"/>
            <a:ext cx="7776864" cy="6149481"/>
          </a:xfrm>
        </p:spPr>
        <p:txBody>
          <a:bodyPr/>
          <a:lstStyle/>
          <a:p>
            <a:r>
              <a:rPr lang="en-US" sz="1600" dirty="0" err="1" smtClean="0"/>
              <a:t>Topologija</a:t>
            </a:r>
            <a:r>
              <a:rPr lang="en-US" sz="1600" dirty="0" smtClean="0"/>
              <a:t> </a:t>
            </a:r>
            <a:r>
              <a:rPr lang="en-US" sz="1600" dirty="0" err="1" smtClean="0"/>
              <a:t>projektovanog</a:t>
            </a:r>
            <a:r>
              <a:rPr lang="en-US" sz="1600" dirty="0" smtClean="0"/>
              <a:t>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video  </a:t>
            </a:r>
            <a:r>
              <a:rPr lang="en-US" sz="1600" dirty="0" err="1" smtClean="0"/>
              <a:t>nadzora</a:t>
            </a:r>
            <a:r>
              <a:rPr lang="en-US" sz="1600" dirty="0" smtClean="0"/>
              <a:t>  HE </a:t>
            </a:r>
            <a:r>
              <a:rPr lang="en-US" sz="1600" dirty="0" err="1" smtClean="0"/>
              <a:t>Piva</a:t>
            </a:r>
            <a:r>
              <a:rPr lang="en-US" sz="1600" dirty="0" smtClean="0"/>
              <a:t>,   </a:t>
            </a:r>
            <a:r>
              <a:rPr lang="en-US" sz="1600" dirty="0" err="1" smtClean="0"/>
              <a:t>može</a:t>
            </a:r>
            <a:r>
              <a:rPr lang="en-US" sz="1600" dirty="0" smtClean="0"/>
              <a:t>  se </a:t>
            </a:r>
            <a:r>
              <a:rPr lang="en-US" sz="1600" dirty="0" err="1" smtClean="0"/>
              <a:t>podijeliti</a:t>
            </a:r>
            <a:r>
              <a:rPr lang="en-US" sz="1600" dirty="0" smtClean="0"/>
              <a:t> u  </a:t>
            </a:r>
            <a:r>
              <a:rPr lang="en-US" sz="1600" dirty="0" err="1" smtClean="0"/>
              <a:t>sljedeće</a:t>
            </a:r>
            <a:r>
              <a:rPr lang="en-US" sz="1600" dirty="0" smtClean="0"/>
              <a:t>  </a:t>
            </a:r>
            <a:r>
              <a:rPr lang="en-US" sz="1600" dirty="0" err="1" smtClean="0"/>
              <a:t>cjeline</a:t>
            </a:r>
            <a:r>
              <a:rPr lang="en-US" sz="1600" dirty="0" smtClean="0"/>
              <a:t>:</a:t>
            </a:r>
          </a:p>
          <a:p>
            <a:pPr lvl="0"/>
            <a:r>
              <a:rPr lang="en-US" sz="1600" dirty="0" err="1" smtClean="0"/>
              <a:t>Nadzor</a:t>
            </a:r>
            <a:r>
              <a:rPr lang="en-US" sz="1600" dirty="0" smtClean="0"/>
              <a:t> </a:t>
            </a:r>
            <a:r>
              <a:rPr lang="en-US" sz="1600" dirty="0" err="1" smtClean="0"/>
              <a:t>brane</a:t>
            </a:r>
            <a:r>
              <a:rPr lang="en-US" sz="1600" dirty="0" smtClean="0"/>
              <a:t>, </a:t>
            </a:r>
            <a:r>
              <a:rPr lang="en-US" sz="1600" dirty="0" err="1" smtClean="0"/>
              <a:t>koji</a:t>
            </a:r>
            <a:r>
              <a:rPr lang="en-US" sz="1600" dirty="0" smtClean="0"/>
              <a:t> </a:t>
            </a:r>
            <a:r>
              <a:rPr lang="en-US" sz="1600" dirty="0" err="1" smtClean="0"/>
              <a:t>obuhvata</a:t>
            </a:r>
            <a:r>
              <a:rPr lang="en-US" sz="16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nadzor</a:t>
            </a:r>
            <a:r>
              <a:rPr lang="en-US" dirty="0" smtClean="0"/>
              <a:t> </a:t>
            </a:r>
            <a:r>
              <a:rPr lang="en-US" dirty="0" err="1" smtClean="0"/>
              <a:t>brane</a:t>
            </a:r>
            <a:r>
              <a:rPr lang="en-US" dirty="0" smtClean="0"/>
              <a:t> 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oskultacije</a:t>
            </a:r>
            <a:r>
              <a:rPr lang="en-US" dirty="0" smtClean="0"/>
              <a:t>, </a:t>
            </a:r>
            <a:endParaRPr lang="sr-Latn-ME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nadzor</a:t>
            </a:r>
            <a:r>
              <a:rPr lang="en-US" dirty="0" smtClean="0"/>
              <a:t> </a:t>
            </a:r>
            <a:r>
              <a:rPr lang="en-US" dirty="0" err="1" smtClean="0"/>
              <a:t>prelivnih</a:t>
            </a:r>
            <a:r>
              <a:rPr lang="en-US" dirty="0" smtClean="0"/>
              <a:t> </a:t>
            </a:r>
            <a:r>
              <a:rPr lang="en-US" dirty="0" err="1" smtClean="0"/>
              <a:t>ustava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ulaza</a:t>
            </a:r>
            <a:r>
              <a:rPr lang="en-US" dirty="0" smtClean="0"/>
              <a:t> u lift,  </a:t>
            </a:r>
            <a:endParaRPr lang="sr-Latn-ME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nadzor</a:t>
            </a:r>
            <a:r>
              <a:rPr lang="en-US" dirty="0" smtClean="0"/>
              <a:t> </a:t>
            </a:r>
            <a:r>
              <a:rPr lang="en-US" dirty="0" err="1" smtClean="0"/>
              <a:t>brane</a:t>
            </a:r>
            <a:r>
              <a:rPr lang="en-US" dirty="0" smtClean="0"/>
              <a:t>  </a:t>
            </a:r>
            <a:r>
              <a:rPr lang="en-US" dirty="0" err="1" smtClean="0"/>
              <a:t>sa</a:t>
            </a:r>
            <a:r>
              <a:rPr lang="en-US" dirty="0" smtClean="0"/>
              <a:t>   </a:t>
            </a:r>
            <a:r>
              <a:rPr lang="en-US" dirty="0" err="1" smtClean="0"/>
              <a:t>stražarske</a:t>
            </a:r>
            <a:r>
              <a:rPr lang="en-US" dirty="0" smtClean="0"/>
              <a:t>  </a:t>
            </a:r>
            <a:r>
              <a:rPr lang="en-US" dirty="0" err="1" smtClean="0"/>
              <a:t>kućice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endParaRPr lang="sr-Latn-ME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nadzor</a:t>
            </a:r>
            <a:r>
              <a:rPr lang="en-US" dirty="0" smtClean="0"/>
              <a:t> </a:t>
            </a:r>
            <a:r>
              <a:rPr lang="en-US" dirty="0" err="1" smtClean="0"/>
              <a:t>ulazne</a:t>
            </a:r>
            <a:r>
              <a:rPr lang="en-US" dirty="0" smtClean="0"/>
              <a:t>  </a:t>
            </a:r>
            <a:r>
              <a:rPr lang="en-US" dirty="0" err="1" smtClean="0"/>
              <a:t>građevine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 </a:t>
            </a:r>
            <a:r>
              <a:rPr lang="en-US" dirty="0" err="1" smtClean="0"/>
              <a:t>pristupnim</a:t>
            </a:r>
            <a:r>
              <a:rPr lang="en-US" dirty="0" smtClean="0"/>
              <a:t> </a:t>
            </a:r>
            <a:r>
              <a:rPr lang="en-US" dirty="0" err="1" smtClean="0"/>
              <a:t>putem</a:t>
            </a:r>
            <a:r>
              <a:rPr lang="en-US" dirty="0" smtClean="0"/>
              <a:t>, </a:t>
            </a:r>
          </a:p>
          <a:p>
            <a:pPr lvl="0"/>
            <a:r>
              <a:rPr lang="en-US" sz="1600" dirty="0" err="1" smtClean="0"/>
              <a:t>Nadzor</a:t>
            </a:r>
            <a:r>
              <a:rPr lang="en-US" sz="1600" dirty="0" smtClean="0"/>
              <a:t> </a:t>
            </a:r>
            <a:r>
              <a:rPr lang="en-US" sz="1600" dirty="0" err="1" smtClean="0"/>
              <a:t>prilaznog</a:t>
            </a:r>
            <a:r>
              <a:rPr lang="en-US" sz="1600" dirty="0" smtClean="0"/>
              <a:t> </a:t>
            </a:r>
            <a:r>
              <a:rPr lang="en-US" sz="1600" dirty="0" err="1" smtClean="0"/>
              <a:t>puta</a:t>
            </a:r>
            <a:r>
              <a:rPr lang="en-US" sz="1600" dirty="0" smtClean="0"/>
              <a:t> u </a:t>
            </a:r>
            <a:r>
              <a:rPr lang="en-US" sz="1600" dirty="0" err="1" smtClean="0"/>
              <a:t>mašinska</a:t>
            </a:r>
            <a:r>
              <a:rPr lang="en-US" sz="1600" dirty="0" smtClean="0"/>
              <a:t> </a:t>
            </a:r>
            <a:r>
              <a:rPr lang="en-US" sz="1600" dirty="0" err="1" smtClean="0"/>
              <a:t>postrojenja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nadzorom</a:t>
            </a:r>
            <a:r>
              <a:rPr lang="en-US" sz="1600" dirty="0" smtClean="0"/>
              <a:t> </a:t>
            </a:r>
            <a:r>
              <a:rPr lang="en-US" sz="1600" dirty="0" err="1" smtClean="0"/>
              <a:t>ulaznog</a:t>
            </a:r>
            <a:r>
              <a:rPr lang="en-US" sz="1600" dirty="0" smtClean="0"/>
              <a:t> </a:t>
            </a:r>
            <a:r>
              <a:rPr lang="en-US" sz="1600" dirty="0" err="1" smtClean="0"/>
              <a:t>platoa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pristupnog</a:t>
            </a:r>
            <a:r>
              <a:rPr lang="en-US" sz="1600" dirty="0" smtClean="0"/>
              <a:t> </a:t>
            </a:r>
            <a:r>
              <a:rPr lang="en-US" sz="1600" dirty="0" err="1" smtClean="0"/>
              <a:t>puta</a:t>
            </a:r>
            <a:r>
              <a:rPr lang="en-US" sz="1600" dirty="0" smtClean="0"/>
              <a:t>,  </a:t>
            </a:r>
            <a:r>
              <a:rPr lang="en-US" sz="1600" dirty="0" err="1" smtClean="0"/>
              <a:t>kao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nadzor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elektromehaničke</a:t>
            </a:r>
            <a:r>
              <a:rPr lang="en-US" sz="1600" dirty="0" smtClean="0"/>
              <a:t>  </a:t>
            </a:r>
            <a:r>
              <a:rPr lang="en-US" sz="1600" dirty="0" err="1" smtClean="0"/>
              <a:t>radionice</a:t>
            </a:r>
            <a:r>
              <a:rPr lang="en-US" sz="1600" dirty="0" smtClean="0"/>
              <a:t>,</a:t>
            </a:r>
          </a:p>
          <a:p>
            <a:pPr lvl="0"/>
            <a:r>
              <a:rPr lang="en-US" sz="1600" dirty="0" err="1" smtClean="0"/>
              <a:t>Nadzor</a:t>
            </a:r>
            <a:r>
              <a:rPr lang="en-US" sz="1600" dirty="0" smtClean="0"/>
              <a:t> </a:t>
            </a:r>
            <a:r>
              <a:rPr lang="en-US" sz="1600" dirty="0" err="1" smtClean="0"/>
              <a:t>prilaznih</a:t>
            </a:r>
            <a:r>
              <a:rPr lang="en-US" sz="1600" dirty="0" smtClean="0"/>
              <a:t> </a:t>
            </a:r>
            <a:r>
              <a:rPr lang="en-US" sz="1600" dirty="0" err="1" smtClean="0"/>
              <a:t>tunela</a:t>
            </a:r>
            <a:r>
              <a:rPr lang="en-US" sz="1600" dirty="0" smtClean="0"/>
              <a:t> 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rasklopnog</a:t>
            </a:r>
            <a:r>
              <a:rPr lang="en-US" sz="1600" dirty="0" smtClean="0"/>
              <a:t>  </a:t>
            </a:r>
            <a:r>
              <a:rPr lang="en-US" sz="1600" dirty="0" err="1" smtClean="0"/>
              <a:t>postrojenja</a:t>
            </a:r>
            <a:r>
              <a:rPr lang="en-US" sz="1600" dirty="0" smtClean="0"/>
              <a:t>,</a:t>
            </a:r>
            <a:endParaRPr lang="sr-Latn-ME" sz="1600" dirty="0" smtClean="0"/>
          </a:p>
          <a:p>
            <a:pPr lvl="0"/>
            <a:r>
              <a:rPr lang="en-US" sz="1600" dirty="0" err="1" smtClean="0"/>
              <a:t>Nadzor</a:t>
            </a:r>
            <a:r>
              <a:rPr lang="en-US" sz="1600" dirty="0" smtClean="0"/>
              <a:t> </a:t>
            </a:r>
            <a:r>
              <a:rPr lang="en-US" sz="1600" dirty="0" err="1" smtClean="0"/>
              <a:t>prilaznog</a:t>
            </a:r>
            <a:r>
              <a:rPr lang="en-US" sz="1600" dirty="0" smtClean="0"/>
              <a:t> </a:t>
            </a:r>
            <a:r>
              <a:rPr lang="en-US" sz="1600" dirty="0" err="1" smtClean="0"/>
              <a:t>tunela</a:t>
            </a:r>
            <a:r>
              <a:rPr lang="en-US" sz="1600" dirty="0" smtClean="0"/>
              <a:t>, </a:t>
            </a:r>
            <a:r>
              <a:rPr lang="en-US" sz="1600" dirty="0" err="1" smtClean="0"/>
              <a:t>turbinskog</a:t>
            </a:r>
            <a:r>
              <a:rPr lang="en-US" sz="1600" dirty="0" smtClean="0"/>
              <a:t> </a:t>
            </a:r>
            <a:r>
              <a:rPr lang="en-US" sz="1600" dirty="0" err="1" smtClean="0"/>
              <a:t>prostora</a:t>
            </a:r>
            <a:r>
              <a:rPr lang="en-US" sz="1600" dirty="0" smtClean="0"/>
              <a:t>, </a:t>
            </a:r>
            <a:r>
              <a:rPr lang="en-US" sz="1600" dirty="0" err="1" smtClean="0"/>
              <a:t>mašinske</a:t>
            </a:r>
            <a:r>
              <a:rPr lang="en-US" sz="1600" dirty="0" smtClean="0"/>
              <a:t> hale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generatorima</a:t>
            </a:r>
            <a:r>
              <a:rPr lang="en-US" sz="1600" dirty="0" smtClean="0"/>
              <a:t>, </a:t>
            </a:r>
            <a:r>
              <a:rPr lang="en-US" sz="1600" dirty="0" err="1" smtClean="0"/>
              <a:t>šinskih</a:t>
            </a:r>
            <a:r>
              <a:rPr lang="en-US" sz="1600" dirty="0" smtClean="0"/>
              <a:t> </a:t>
            </a:r>
            <a:r>
              <a:rPr lang="en-US" sz="1600" dirty="0" err="1" smtClean="0"/>
              <a:t>veza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izvodima</a:t>
            </a:r>
            <a:r>
              <a:rPr lang="en-US" sz="1600" dirty="0" smtClean="0"/>
              <a:t> </a:t>
            </a:r>
            <a:r>
              <a:rPr lang="en-US" sz="1600" dirty="0" err="1" smtClean="0"/>
              <a:t>generatora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prostora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klimatizaciju</a:t>
            </a:r>
            <a:r>
              <a:rPr lang="en-US" sz="1600" dirty="0" smtClean="0"/>
              <a:t>,</a:t>
            </a:r>
          </a:p>
          <a:p>
            <a:pPr lvl="0"/>
            <a:r>
              <a:rPr lang="en-US" sz="1600" dirty="0" err="1" smtClean="0"/>
              <a:t>Nadzor</a:t>
            </a:r>
            <a:r>
              <a:rPr lang="en-US" sz="1600" dirty="0" smtClean="0"/>
              <a:t> </a:t>
            </a:r>
            <a:r>
              <a:rPr lang="en-US" sz="1600" dirty="0" err="1" smtClean="0"/>
              <a:t>transformatorskog</a:t>
            </a:r>
            <a:r>
              <a:rPr lang="en-US" sz="1600" dirty="0" smtClean="0"/>
              <a:t> </a:t>
            </a:r>
            <a:r>
              <a:rPr lang="en-US" sz="1600" dirty="0" err="1" smtClean="0"/>
              <a:t>dijela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šinskih</a:t>
            </a:r>
            <a:r>
              <a:rPr lang="en-US" sz="1600" dirty="0" smtClean="0"/>
              <a:t> </a:t>
            </a:r>
            <a:r>
              <a:rPr lang="en-US" sz="1600" dirty="0" err="1" smtClean="0"/>
              <a:t>veza</a:t>
            </a:r>
            <a:r>
              <a:rPr lang="en-US" sz="1600" dirty="0" smtClean="0"/>
              <a:t> </a:t>
            </a:r>
            <a:r>
              <a:rPr lang="en-US" sz="1600" dirty="0" err="1" smtClean="0"/>
              <a:t>iznad</a:t>
            </a:r>
            <a:r>
              <a:rPr lang="en-US" sz="1600" dirty="0" smtClean="0"/>
              <a:t> </a:t>
            </a:r>
            <a:r>
              <a:rPr lang="en-US" sz="1600" dirty="0" err="1" smtClean="0"/>
              <a:t>bloka</a:t>
            </a:r>
            <a:r>
              <a:rPr lang="en-US" sz="1600" dirty="0" smtClean="0"/>
              <a:t> </a:t>
            </a:r>
            <a:r>
              <a:rPr lang="en-US" sz="1600" dirty="0" err="1" smtClean="0"/>
              <a:t>transformatora</a:t>
            </a:r>
            <a:r>
              <a:rPr lang="en-US" sz="1600" dirty="0" smtClean="0"/>
              <a:t>,</a:t>
            </a:r>
          </a:p>
          <a:p>
            <a:pPr lvl="0"/>
            <a:r>
              <a:rPr lang="en-US" sz="1600" dirty="0" err="1" smtClean="0"/>
              <a:t>Centralni</a:t>
            </a:r>
            <a:r>
              <a:rPr lang="en-US" sz="1600" dirty="0" smtClean="0"/>
              <a:t> </a:t>
            </a:r>
            <a:r>
              <a:rPr lang="en-US" sz="1600" dirty="0" err="1" smtClean="0"/>
              <a:t>dio</a:t>
            </a:r>
            <a:r>
              <a:rPr lang="en-US" sz="1600" dirty="0" smtClean="0"/>
              <a:t>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video </a:t>
            </a:r>
            <a:r>
              <a:rPr lang="en-US" sz="1600" dirty="0" err="1" smtClean="0"/>
              <a:t>nadzora</a:t>
            </a:r>
            <a:r>
              <a:rPr lang="en-US" sz="1600" dirty="0" smtClean="0"/>
              <a:t> </a:t>
            </a:r>
            <a:r>
              <a:rPr lang="en-US" sz="1600" dirty="0" err="1" smtClean="0"/>
              <a:t>koji</a:t>
            </a:r>
            <a:r>
              <a:rPr lang="en-US" sz="1600" dirty="0" smtClean="0"/>
              <a:t> je </a:t>
            </a:r>
            <a:r>
              <a:rPr lang="en-US" sz="1600" dirty="0" err="1" smtClean="0"/>
              <a:t>smješten</a:t>
            </a:r>
            <a:r>
              <a:rPr lang="en-US" sz="1600" dirty="0" smtClean="0"/>
              <a:t> u </a:t>
            </a:r>
            <a:r>
              <a:rPr lang="en-US" sz="1600" dirty="0" err="1" smtClean="0"/>
              <a:t>Komandnoj</a:t>
            </a:r>
            <a:r>
              <a:rPr lang="en-US" sz="1600" dirty="0" smtClean="0"/>
              <a:t>  </a:t>
            </a:r>
            <a:r>
              <a:rPr lang="en-US" sz="1600" dirty="0" err="1" smtClean="0"/>
              <a:t>sobi</a:t>
            </a:r>
            <a:r>
              <a:rPr lang="en-US" sz="1600" dirty="0" smtClean="0"/>
              <a:t> </a:t>
            </a:r>
            <a:r>
              <a:rPr lang="en-US" sz="1600" dirty="0" err="1" smtClean="0"/>
              <a:t>mašinske</a:t>
            </a:r>
            <a:r>
              <a:rPr lang="en-US" sz="1600" dirty="0" smtClean="0"/>
              <a:t>  hale.</a:t>
            </a:r>
            <a:endParaRPr lang="en-US" sz="2000" dirty="0" smtClean="0"/>
          </a:p>
          <a:p>
            <a:pPr lvl="0"/>
            <a:endParaRPr lang="en-US" sz="1800" dirty="0" smtClean="0"/>
          </a:p>
          <a:p>
            <a:pPr marL="0" indent="0">
              <a:buNone/>
            </a:pPr>
            <a:endParaRPr lang="sr-Latn-ME" sz="1800" dirty="0">
              <a:solidFill>
                <a:srgbClr val="77B36D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09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25" y="548680"/>
            <a:ext cx="8230581" cy="562512"/>
          </a:xfrm>
        </p:spPr>
        <p:txBody>
          <a:bodyPr/>
          <a:lstStyle/>
          <a:p>
            <a:pPr algn="ctr"/>
            <a:r>
              <a:rPr lang="sr-Latn-ME" dirty="0" smtClean="0">
                <a:solidFill>
                  <a:schemeClr val="tx1"/>
                </a:solidFill>
                <a:latin typeface="calibri (Headings)"/>
              </a:rPr>
              <a:t>Sistem dojave požara</a:t>
            </a:r>
            <a:endParaRPr lang="sr-Latn-ME" dirty="0">
              <a:solidFill>
                <a:schemeClr val="tx1"/>
              </a:solidFill>
              <a:latin typeface="calibri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1412776"/>
            <a:ext cx="7704855" cy="4453790"/>
          </a:xfrm>
        </p:spPr>
        <p:txBody>
          <a:bodyPr/>
          <a:lstStyle/>
          <a:p>
            <a:pPr marL="0" indent="0" algn="just">
              <a:buFont typeface="Arial" pitchFamily="34" charset="0"/>
              <a:buChar char="•"/>
            </a:pPr>
            <a:r>
              <a:rPr lang="sr-Latn-ME" sz="1800" dirty="0" smtClean="0"/>
              <a:t> </a:t>
            </a:r>
            <a:r>
              <a:rPr lang="en-US" sz="1800" dirty="0" err="1" smtClean="0"/>
              <a:t>Zbog</a:t>
            </a:r>
            <a:r>
              <a:rPr lang="en-US" sz="1800" dirty="0" smtClean="0"/>
              <a:t> </a:t>
            </a:r>
            <a:r>
              <a:rPr lang="en-US" sz="1800" dirty="0" err="1" smtClean="0"/>
              <a:t>normi</a:t>
            </a:r>
            <a:r>
              <a:rPr lang="en-US" sz="1800" dirty="0" smtClean="0"/>
              <a:t> </a:t>
            </a:r>
            <a:r>
              <a:rPr lang="en-US" sz="1800" dirty="0" err="1" smtClean="0"/>
              <a:t>Evropske</a:t>
            </a:r>
            <a:r>
              <a:rPr lang="en-US" sz="1800" dirty="0" smtClean="0"/>
              <a:t> </a:t>
            </a:r>
            <a:r>
              <a:rPr lang="en-US" sz="1800" dirty="0" err="1" smtClean="0"/>
              <a:t>unije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se </a:t>
            </a:r>
            <a:r>
              <a:rPr lang="en-US" sz="1800" dirty="0" err="1" smtClean="0"/>
              <a:t>protivpožarni</a:t>
            </a:r>
            <a:r>
              <a:rPr lang="en-US" sz="1800" dirty="0" smtClean="0"/>
              <a:t> </a:t>
            </a:r>
            <a:r>
              <a:rPr lang="en-US" sz="1800" dirty="0" err="1" smtClean="0"/>
              <a:t>javljači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radioaktivnim</a:t>
            </a:r>
            <a:r>
              <a:rPr lang="en-US" sz="1800" dirty="0" smtClean="0"/>
              <a:t> </a:t>
            </a:r>
            <a:r>
              <a:rPr lang="en-US" sz="1800" dirty="0" err="1" smtClean="0"/>
              <a:t>dijelovima</a:t>
            </a:r>
            <a:r>
              <a:rPr lang="en-US" sz="1800" dirty="0" smtClean="0"/>
              <a:t> u </a:t>
            </a:r>
            <a:r>
              <a:rPr lang="en-US" sz="1800" dirty="0" err="1" smtClean="0"/>
              <a:t>sebi</a:t>
            </a:r>
            <a:r>
              <a:rPr lang="en-US" sz="1800" dirty="0" smtClean="0"/>
              <a:t> </a:t>
            </a:r>
            <a:r>
              <a:rPr lang="en-US" sz="1800" dirty="0" err="1" smtClean="0"/>
              <a:t>moraju</a:t>
            </a:r>
            <a:r>
              <a:rPr lang="en-US" sz="1800" dirty="0" smtClean="0"/>
              <a:t> </a:t>
            </a:r>
            <a:r>
              <a:rPr lang="en-US" sz="1800" dirty="0" err="1" smtClean="0"/>
              <a:t>ukloniti</a:t>
            </a:r>
            <a:r>
              <a:rPr lang="en-US" sz="1800" dirty="0" smtClean="0"/>
              <a:t> </a:t>
            </a:r>
            <a:r>
              <a:rPr lang="en-US" sz="1800" dirty="0" err="1" smtClean="0"/>
              <a:t>iz</a:t>
            </a:r>
            <a:r>
              <a:rPr lang="en-US" sz="1800" dirty="0" smtClean="0"/>
              <a:t> </a:t>
            </a:r>
            <a:r>
              <a:rPr lang="en-US" sz="1800" dirty="0" err="1" smtClean="0"/>
              <a:t>objekata</a:t>
            </a:r>
            <a:r>
              <a:rPr lang="en-US" sz="1800" dirty="0" smtClean="0"/>
              <a:t> </a:t>
            </a:r>
            <a:r>
              <a:rPr lang="en-US" sz="1800" dirty="0" err="1" smtClean="0"/>
              <a:t>koji</a:t>
            </a:r>
            <a:r>
              <a:rPr lang="en-US" sz="1800" dirty="0" smtClean="0"/>
              <a:t> se </a:t>
            </a:r>
            <a:r>
              <a:rPr lang="en-US" sz="1800" dirty="0" err="1" smtClean="0"/>
              <a:t>koriste</a:t>
            </a:r>
            <a:r>
              <a:rPr lang="en-US" sz="1800" dirty="0" smtClean="0"/>
              <a:t> u HE "</a:t>
            </a:r>
            <a:r>
              <a:rPr lang="en-US" sz="1800" dirty="0" err="1" smtClean="0"/>
              <a:t>Piva</a:t>
            </a:r>
            <a:r>
              <a:rPr lang="en-US" sz="1800" dirty="0" smtClean="0"/>
              <a:t>" 2013. god. </a:t>
            </a:r>
            <a:r>
              <a:rPr lang="en-US" sz="1800" dirty="0" err="1" smtClean="0"/>
              <a:t>implementiran</a:t>
            </a:r>
            <a:r>
              <a:rPr lang="en-US" sz="1800" dirty="0" smtClean="0"/>
              <a:t> je </a:t>
            </a:r>
            <a:r>
              <a:rPr lang="en-US" sz="1800" dirty="0" err="1" smtClean="0"/>
              <a:t>novi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dojave</a:t>
            </a:r>
            <a:r>
              <a:rPr lang="en-US" sz="1800" dirty="0" smtClean="0"/>
              <a:t> </a:t>
            </a:r>
            <a:r>
              <a:rPr lang="en-US" sz="1800" dirty="0" err="1" smtClean="0"/>
              <a:t>požara</a:t>
            </a:r>
            <a:r>
              <a:rPr lang="en-US" sz="1800" dirty="0" smtClean="0"/>
              <a:t>, </a:t>
            </a:r>
            <a:r>
              <a:rPr lang="en-US" sz="1800" dirty="0" err="1" smtClean="0"/>
              <a:t>dok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kablovi</a:t>
            </a:r>
            <a:r>
              <a:rPr lang="en-US" sz="1800" dirty="0" smtClean="0"/>
              <a:t> </a:t>
            </a:r>
            <a:r>
              <a:rPr lang="en-US" sz="1800" dirty="0" err="1" smtClean="0"/>
              <a:t>zadržani</a:t>
            </a:r>
            <a:r>
              <a:rPr lang="en-US" sz="1800" dirty="0" smtClean="0"/>
              <a:t> u </a:t>
            </a:r>
            <a:r>
              <a:rPr lang="en-US" sz="1800" dirty="0" err="1" smtClean="0"/>
              <a:t>potpunosti</a:t>
            </a:r>
            <a:r>
              <a:rPr lang="en-US" sz="1800" dirty="0" smtClean="0"/>
              <a:t> </a:t>
            </a:r>
            <a:r>
              <a:rPr lang="en-US" sz="1800" dirty="0" err="1" smtClean="0"/>
              <a:t>jer</a:t>
            </a:r>
            <a:r>
              <a:rPr lang="en-US" sz="1800" dirty="0" smtClean="0"/>
              <a:t> ne </a:t>
            </a:r>
            <a:r>
              <a:rPr lang="en-US" sz="1800" dirty="0" err="1" smtClean="0"/>
              <a:t>postoji</a:t>
            </a:r>
            <a:r>
              <a:rPr lang="en-US" sz="1800" dirty="0" smtClean="0"/>
              <a:t> </a:t>
            </a:r>
            <a:r>
              <a:rPr lang="en-US" sz="1800" dirty="0" err="1" smtClean="0"/>
              <a:t>opasnost</a:t>
            </a:r>
            <a:r>
              <a:rPr lang="en-US" sz="1800" dirty="0" smtClean="0"/>
              <a:t> </a:t>
            </a:r>
            <a:r>
              <a:rPr lang="en-US" sz="1800" dirty="0" err="1" smtClean="0"/>
              <a:t>od</a:t>
            </a:r>
            <a:r>
              <a:rPr lang="en-US" sz="1800" dirty="0" smtClean="0"/>
              <a:t> </a:t>
            </a:r>
            <a:r>
              <a:rPr lang="en-US" sz="1800" dirty="0" err="1" smtClean="0"/>
              <a:t>udara</a:t>
            </a:r>
            <a:r>
              <a:rPr lang="en-US" sz="1800" dirty="0" smtClean="0"/>
              <a:t> </a:t>
            </a:r>
            <a:r>
              <a:rPr lang="en-US" sz="1800" dirty="0" err="1" smtClean="0"/>
              <a:t>groma</a:t>
            </a:r>
            <a:r>
              <a:rPr lang="en-US" sz="1800" dirty="0" smtClean="0"/>
              <a:t> </a:t>
            </a:r>
            <a:r>
              <a:rPr lang="en-US" sz="1800" dirty="0" err="1" smtClean="0"/>
              <a:t>kao</a:t>
            </a:r>
            <a:r>
              <a:rPr lang="en-US" sz="1800" dirty="0" smtClean="0"/>
              <a:t> </a:t>
            </a:r>
            <a:r>
              <a:rPr lang="en-US" sz="1800" dirty="0" err="1" smtClean="0"/>
              <a:t>ni</a:t>
            </a:r>
            <a:r>
              <a:rPr lang="en-US" sz="1800" dirty="0" smtClean="0"/>
              <a:t> </a:t>
            </a:r>
            <a:r>
              <a:rPr lang="en-US" sz="1800" dirty="0" err="1" smtClean="0"/>
              <a:t>prenapona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zadovoljavaju</a:t>
            </a:r>
            <a:r>
              <a:rPr lang="en-US" sz="1800" dirty="0" smtClean="0"/>
              <a:t> u </a:t>
            </a:r>
            <a:r>
              <a:rPr lang="en-US" sz="1800" dirty="0" err="1" smtClean="0"/>
              <a:t>potpunosti</a:t>
            </a:r>
            <a:r>
              <a:rPr lang="en-US" sz="1800" dirty="0" smtClean="0"/>
              <a:t> </a:t>
            </a:r>
            <a:r>
              <a:rPr lang="en-US" sz="1800" dirty="0" err="1" smtClean="0"/>
              <a:t>integraciju</a:t>
            </a:r>
            <a:r>
              <a:rPr lang="en-US" sz="1800" dirty="0" smtClean="0"/>
              <a:t> u </a:t>
            </a:r>
            <a:r>
              <a:rPr lang="en-US" sz="1800" dirty="0" err="1" smtClean="0"/>
              <a:t>budući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upravljanja</a:t>
            </a:r>
            <a:r>
              <a:rPr lang="en-US" sz="1800" dirty="0" smtClean="0"/>
              <a:t> </a:t>
            </a:r>
            <a:r>
              <a:rPr lang="en-US" sz="1800" dirty="0" err="1" smtClean="0"/>
              <a:t>objektom</a:t>
            </a:r>
            <a:r>
              <a:rPr lang="en-US" sz="1800" dirty="0" smtClean="0"/>
              <a:t> HE "</a:t>
            </a:r>
            <a:r>
              <a:rPr lang="en-US" sz="1800" dirty="0" err="1" smtClean="0"/>
              <a:t>Piva</a:t>
            </a:r>
            <a:r>
              <a:rPr lang="en-US" sz="1800" dirty="0" smtClean="0"/>
              <a:t>", </a:t>
            </a:r>
            <a:r>
              <a:rPr lang="en-US" sz="1800" dirty="0" err="1" smtClean="0"/>
              <a:t>drugim</a:t>
            </a:r>
            <a:r>
              <a:rPr lang="en-US" sz="1800" dirty="0" smtClean="0"/>
              <a:t> </a:t>
            </a:r>
            <a:r>
              <a:rPr lang="en-US" sz="1800" dirty="0" err="1" smtClean="0"/>
              <a:t>riječima</a:t>
            </a:r>
            <a:r>
              <a:rPr lang="en-US" sz="1800" dirty="0" smtClean="0"/>
              <a:t> </a:t>
            </a:r>
            <a:r>
              <a:rPr lang="en-US" sz="1800" dirty="0" err="1" smtClean="0"/>
              <a:t>nije</a:t>
            </a:r>
            <a:r>
              <a:rPr lang="en-US" sz="1800" dirty="0" smtClean="0"/>
              <a:t> </a:t>
            </a:r>
            <a:r>
              <a:rPr lang="en-US" sz="1800" dirty="0" err="1" smtClean="0"/>
              <a:t>bilo</a:t>
            </a:r>
            <a:r>
              <a:rPr lang="en-US" sz="1800" dirty="0" smtClean="0"/>
              <a:t> </a:t>
            </a:r>
            <a:r>
              <a:rPr lang="en-US" sz="1800" dirty="0" err="1" smtClean="0"/>
              <a:t>potrebe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polaganje</a:t>
            </a:r>
            <a:r>
              <a:rPr lang="en-US" sz="1800" dirty="0" smtClean="0"/>
              <a:t> </a:t>
            </a:r>
            <a:r>
              <a:rPr lang="en-US" sz="1800" dirty="0" err="1" smtClean="0"/>
              <a:t>optičkih</a:t>
            </a:r>
            <a:r>
              <a:rPr lang="en-US" sz="1800" dirty="0" smtClean="0"/>
              <a:t> </a:t>
            </a:r>
            <a:r>
              <a:rPr lang="en-US" sz="1800" dirty="0" err="1" smtClean="0"/>
              <a:t>veza</a:t>
            </a:r>
            <a:r>
              <a:rPr lang="en-US" sz="1800" dirty="0" smtClean="0"/>
              <a:t>.  </a:t>
            </a:r>
            <a:endParaRPr lang="sr-Latn-ME" sz="1800" dirty="0" smtClean="0"/>
          </a:p>
          <a:p>
            <a:pPr marL="0" indent="0" algn="just">
              <a:buFont typeface="Arial" pitchFamily="34" charset="0"/>
              <a:buChar char="•"/>
            </a:pPr>
            <a:r>
              <a:rPr lang="en-US" sz="1800" dirty="0" smtClean="0"/>
              <a:t>Integral IP MX </a:t>
            </a:r>
            <a:r>
              <a:rPr lang="sr-Latn-ME" sz="1800" dirty="0" smtClean="0"/>
              <a:t>- </a:t>
            </a:r>
            <a:r>
              <a:rPr lang="en-US" sz="1800" dirty="0" err="1" smtClean="0"/>
              <a:t>proizvođač</a:t>
            </a:r>
            <a:r>
              <a:rPr lang="en-US" sz="1800" dirty="0" smtClean="0"/>
              <a:t> </a:t>
            </a:r>
            <a:r>
              <a:rPr lang="en-US" sz="1800" dirty="0" err="1" smtClean="0"/>
              <a:t>Schrack</a:t>
            </a:r>
            <a:r>
              <a:rPr lang="en-US" sz="1800" dirty="0" smtClean="0"/>
              <a:t> </a:t>
            </a:r>
            <a:r>
              <a:rPr lang="en-US" sz="1800" dirty="0" err="1" smtClean="0"/>
              <a:t>koja</a:t>
            </a:r>
            <a:r>
              <a:rPr lang="en-US" sz="1800" dirty="0" smtClean="0"/>
              <a:t> je </a:t>
            </a:r>
            <a:r>
              <a:rPr lang="en-US" sz="1800" dirty="0" err="1" smtClean="0"/>
              <a:t>modularna</a:t>
            </a:r>
            <a:r>
              <a:rPr lang="en-US" sz="1800" dirty="0" smtClean="0"/>
              <a:t>, </a:t>
            </a:r>
            <a:r>
              <a:rPr lang="en-US" sz="1800" dirty="0" err="1" smtClean="0"/>
              <a:t>odnosno</a:t>
            </a:r>
            <a:r>
              <a:rPr lang="en-US" sz="1800" dirty="0" smtClean="0"/>
              <a:t> </a:t>
            </a:r>
            <a:r>
              <a:rPr lang="en-US" sz="1800" dirty="0" err="1" smtClean="0"/>
              <a:t>radi</a:t>
            </a:r>
            <a:r>
              <a:rPr lang="en-US" sz="1800" dirty="0" smtClean="0"/>
              <a:t> </a:t>
            </a:r>
            <a:r>
              <a:rPr lang="en-US" sz="1800" dirty="0" err="1" smtClean="0"/>
              <a:t>kao</a:t>
            </a:r>
            <a:r>
              <a:rPr lang="en-US" sz="1800" dirty="0" smtClean="0"/>
              <a:t> </a:t>
            </a:r>
            <a:r>
              <a:rPr lang="en-US" sz="1800" dirty="0" err="1" smtClean="0"/>
              <a:t>decentralizovani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. </a:t>
            </a:r>
            <a:r>
              <a:rPr lang="en-US" sz="1800" dirty="0" err="1" smtClean="0"/>
              <a:t>Sastoji</a:t>
            </a:r>
            <a:r>
              <a:rPr lang="en-US" sz="1800" dirty="0" smtClean="0"/>
              <a:t> se </a:t>
            </a:r>
            <a:r>
              <a:rPr lang="en-US" sz="1800" dirty="0" err="1" smtClean="0"/>
              <a:t>od</a:t>
            </a:r>
            <a:r>
              <a:rPr lang="en-US" sz="1800" dirty="0" smtClean="0"/>
              <a:t> </a:t>
            </a:r>
            <a:r>
              <a:rPr lang="en-US" sz="1800" dirty="0" err="1" smtClean="0"/>
              <a:t>zasebnih</a:t>
            </a:r>
            <a:r>
              <a:rPr lang="en-US" sz="1800" dirty="0" smtClean="0"/>
              <a:t> </a:t>
            </a:r>
            <a:r>
              <a:rPr lang="en-US" sz="1800" dirty="0" err="1" smtClean="0"/>
              <a:t>komponenti</a:t>
            </a:r>
            <a:r>
              <a:rPr lang="en-US" sz="1800" dirty="0" smtClean="0"/>
              <a:t>, </a:t>
            </a:r>
            <a:r>
              <a:rPr lang="en-US" sz="1800" dirty="0" err="1" smtClean="0"/>
              <a:t>programirana</a:t>
            </a:r>
            <a:r>
              <a:rPr lang="en-US" sz="1800" dirty="0" smtClean="0"/>
              <a:t> je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konfigurisana</a:t>
            </a:r>
            <a:r>
              <a:rPr lang="en-US" sz="1800" dirty="0" smtClean="0"/>
              <a:t> u </a:t>
            </a:r>
            <a:r>
              <a:rPr lang="en-US" sz="1800" dirty="0" err="1" smtClean="0"/>
              <a:t>skladu</a:t>
            </a:r>
            <a:r>
              <a:rPr lang="en-US" sz="1800" dirty="0" smtClean="0"/>
              <a:t> s </a:t>
            </a:r>
            <a:r>
              <a:rPr lang="en-US" sz="1800" dirty="0" err="1" smtClean="0"/>
              <a:t>potrebama</a:t>
            </a:r>
            <a:r>
              <a:rPr lang="en-US" sz="1800" dirty="0" smtClean="0"/>
              <a:t> HE "</a:t>
            </a:r>
            <a:r>
              <a:rPr lang="en-US" sz="1800" dirty="0" err="1" smtClean="0"/>
              <a:t>Piva</a:t>
            </a:r>
            <a:r>
              <a:rPr lang="en-US" sz="1800" dirty="0" smtClean="0"/>
              <a:t>". </a:t>
            </a:r>
            <a:r>
              <a:rPr lang="en-US" sz="1800" dirty="0" err="1" smtClean="0"/>
              <a:t>Jedna</a:t>
            </a:r>
            <a:r>
              <a:rPr lang="en-US" sz="1800" dirty="0" smtClean="0"/>
              <a:t> </a:t>
            </a:r>
            <a:r>
              <a:rPr lang="en-US" sz="1800" dirty="0" err="1" smtClean="0"/>
              <a:t>od</a:t>
            </a:r>
            <a:r>
              <a:rPr lang="en-US" sz="1800" dirty="0" smtClean="0"/>
              <a:t> </a:t>
            </a:r>
            <a:r>
              <a:rPr lang="en-US" sz="1800" dirty="0" err="1" smtClean="0"/>
              <a:t>glavnih</a:t>
            </a:r>
            <a:r>
              <a:rPr lang="en-US" sz="1800" dirty="0" smtClean="0"/>
              <a:t> </a:t>
            </a:r>
            <a:r>
              <a:rPr lang="en-US" sz="1800" dirty="0" err="1" smtClean="0"/>
              <a:t>odlika</a:t>
            </a:r>
            <a:r>
              <a:rPr lang="en-US" sz="1800" dirty="0" smtClean="0"/>
              <a:t> </a:t>
            </a:r>
            <a:r>
              <a:rPr lang="en-US" sz="1800" dirty="0" err="1" smtClean="0"/>
              <a:t>centrale</a:t>
            </a:r>
            <a:r>
              <a:rPr lang="en-US" sz="1800" dirty="0" smtClean="0"/>
              <a:t> </a:t>
            </a:r>
            <a:r>
              <a:rPr lang="en-US" sz="1800" dirty="0" err="1" smtClean="0"/>
              <a:t>jeste</a:t>
            </a:r>
            <a:r>
              <a:rPr lang="en-US" sz="1800" dirty="0" smtClean="0"/>
              <a:t> </a:t>
            </a:r>
            <a:r>
              <a:rPr lang="en-US" sz="1800" dirty="0" err="1" smtClean="0"/>
              <a:t>njena</a:t>
            </a:r>
            <a:r>
              <a:rPr lang="en-US" sz="1800" dirty="0" smtClean="0"/>
              <a:t> </a:t>
            </a:r>
            <a:r>
              <a:rPr lang="en-US" sz="1800" dirty="0" err="1" smtClean="0"/>
              <a:t>potpuna</a:t>
            </a:r>
            <a:r>
              <a:rPr lang="en-US" sz="1800" dirty="0" smtClean="0"/>
              <a:t>, </a:t>
            </a:r>
            <a:r>
              <a:rPr lang="en-US" sz="1800" dirty="0" err="1" smtClean="0"/>
              <a:t>inteligentna</a:t>
            </a:r>
            <a:r>
              <a:rPr lang="en-US" sz="1800" dirty="0" smtClean="0"/>
              <a:t> </a:t>
            </a:r>
            <a:r>
              <a:rPr lang="en-US" sz="1800" dirty="0" err="1" smtClean="0"/>
              <a:t>redundantnost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sr-Latn-ME" sz="1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3549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LOWANCHOR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heme/theme1.xml><?xml version="1.0" encoding="utf-8"?>
<a:theme xmlns:a="http://schemas.openxmlformats.org/drawingml/2006/main" name="Tema1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6800" tIns="46800" rIns="468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FFFF"/>
    </a:dk2>
    <a:lt2>
      <a:srgbClr val="000000"/>
    </a:lt2>
    <a:accent1>
      <a:srgbClr val="99CCFF"/>
    </a:accent1>
    <a:accent2>
      <a:srgbClr val="FFCC33"/>
    </a:accent2>
    <a:accent3>
      <a:srgbClr val="D5D5D5"/>
    </a:accent3>
    <a:accent4>
      <a:srgbClr val="000000"/>
    </a:accent4>
    <a:accent5>
      <a:srgbClr val="CAE2FF"/>
    </a:accent5>
    <a:accent6>
      <a:srgbClr val="E7B92D"/>
    </a:accent6>
    <a:hlink>
      <a:srgbClr val="000000"/>
    </a:hlink>
    <a:folHlink>
      <a:srgbClr val="CC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4329</TotalTime>
  <Words>1413</Words>
  <Application>Microsoft Office PowerPoint</Application>
  <PresentationFormat>On-screen Show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Tema1</vt:lpstr>
      <vt:lpstr>Slide 1</vt:lpstr>
      <vt:lpstr>Uvod</vt:lpstr>
      <vt:lpstr>Slide 3</vt:lpstr>
      <vt:lpstr>Slide 4</vt:lpstr>
      <vt:lpstr>Spoljne telekomunikacione veze HE “Piva”</vt:lpstr>
      <vt:lpstr>Telefonski sistem</vt:lpstr>
      <vt:lpstr>Sistem video nadzora</vt:lpstr>
      <vt:lpstr>Slide 8</vt:lpstr>
      <vt:lpstr>Sistem dojave požara</vt:lpstr>
      <vt:lpstr>Slide 10</vt:lpstr>
      <vt:lpstr>Slide 11</vt:lpstr>
      <vt:lpstr>Zaključak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Zeljko Pavicevic</dc:creator>
  <cp:lastModifiedBy>zeljko.pavicevic</cp:lastModifiedBy>
  <cp:revision>321</cp:revision>
  <cp:lastPrinted>2011-09-15T09:30:46Z</cp:lastPrinted>
  <dcterms:created xsi:type="dcterms:W3CDTF">2011-09-09T08:38:33Z</dcterms:created>
  <dcterms:modified xsi:type="dcterms:W3CDTF">2015-05-13T10:31:31Z</dcterms:modified>
</cp:coreProperties>
</file>